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503" r:id="rId5"/>
    <p:sldId id="606" r:id="rId6"/>
    <p:sldId id="560" r:id="rId7"/>
    <p:sldId id="605" r:id="rId8"/>
    <p:sldId id="582" r:id="rId9"/>
    <p:sldId id="567" r:id="rId10"/>
    <p:sldId id="571" r:id="rId11"/>
    <p:sldId id="573" r:id="rId12"/>
    <p:sldId id="604" r:id="rId13"/>
    <p:sldId id="580"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acak"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217"/>
    <a:srgbClr val="0033CC"/>
    <a:srgbClr val="FFCC66"/>
    <a:srgbClr val="DCB8E6"/>
    <a:srgbClr val="3366FF"/>
    <a:srgbClr val="0033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794" autoAdjust="0"/>
    <p:restoredTop sz="92887" autoAdjust="0"/>
  </p:normalViewPr>
  <p:slideViewPr>
    <p:cSldViewPr snapToGrid="0">
      <p:cViewPr>
        <p:scale>
          <a:sx n="100" d="100"/>
          <a:sy n="100" d="100"/>
        </p:scale>
        <p:origin x="-1944" y="-540"/>
      </p:cViewPr>
      <p:guideLst>
        <p:guide orient="horz" pos="729"/>
        <p:guide pos="4826"/>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96" d="100"/>
          <a:sy n="96" d="100"/>
        </p:scale>
        <p:origin x="-360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smtClean="0"/>
            </a:lvl1pPr>
          </a:lstStyle>
          <a:p>
            <a:pPr>
              <a:defRPr/>
            </a:pPr>
            <a:fld id="{A0A284A2-4EDE-4783-B106-C8222A99EF3B}" type="datetimeFigureOut">
              <a:rPr lang="en-US"/>
              <a:pPr>
                <a:defRPr/>
              </a:pPr>
              <a:t>4/1/2015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smtClean="0"/>
            </a:lvl1pPr>
          </a:lstStyle>
          <a:p>
            <a:pPr>
              <a:defRPr/>
            </a:pPr>
            <a:fld id="{F20109D1-2F86-4515-BB59-70D3C1E6E126}" type="slidenum">
              <a:rPr lang="en-US"/>
              <a:pPr>
                <a:defRPr/>
              </a:pPr>
              <a:t>‹#›</a:t>
            </a:fld>
            <a:endParaRPr lang="en-US" dirty="0"/>
          </a:p>
        </p:txBody>
      </p:sp>
    </p:spTree>
    <p:extLst>
      <p:ext uri="{BB962C8B-B14F-4D97-AF65-F5344CB8AC3E}">
        <p14:creationId xmlns:p14="http://schemas.microsoft.com/office/powerpoint/2010/main" xmlns="" val="3991108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xfrm>
            <a:off x="3563620" y="8786389"/>
            <a:ext cx="3446780" cy="510011"/>
          </a:xfrm>
          <a:noFill/>
        </p:spPr>
        <p:txBody>
          <a:bodyPr/>
          <a:lstStyle/>
          <a:p>
            <a:fld id="{3248B3D3-814E-48B1-91C9-4D226FEB34E6}" type="slidenum">
              <a:rPr lang="en-US" smtClean="0"/>
              <a:pPr/>
              <a:t>1</a:t>
            </a:fld>
            <a:endParaRPr lang="en-US" dirty="0" smtClean="0"/>
          </a:p>
        </p:txBody>
      </p:sp>
      <p:sp>
        <p:nvSpPr>
          <p:cNvPr id="39939"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ln>
        </p:spPr>
      </p:sp>
      <p:sp>
        <p:nvSpPr>
          <p:cNvPr id="39940" name="Text Box 2"/>
          <p:cNvSpPr>
            <a:spLocks noGrp="1" noChangeArrowheads="1"/>
          </p:cNvSpPr>
          <p:nvPr>
            <p:ph type="body" idx="1"/>
          </p:nvPr>
        </p:nvSpPr>
        <p:spPr>
          <a:xfrm>
            <a:off x="457200" y="4415790"/>
            <a:ext cx="6052930" cy="4880610"/>
          </a:xfrm>
          <a:noFill/>
          <a:ln/>
        </p:spPr>
        <p:txBody>
          <a:bodyPr tIns="93177">
            <a:normAutofit/>
          </a:bodyPr>
          <a:lstStyle/>
          <a:p>
            <a:pPr lvl="0">
              <a:buFont typeface="Arial" pitchFamily="34" charset="0"/>
              <a:buNone/>
            </a:pPr>
            <a:endParaRPr lang="en-US" sz="1600" dirty="0" smtClean="0">
              <a:latin typeface="Book Antiqua" pitchFamily="18" charset="0"/>
              <a:ea typeface="Arial Unicode MS" pitchFamily="34" charset="-128"/>
              <a:cs typeface="Arial Unicode MS" pitchFamily="34" charset="-128"/>
            </a:endParaRPr>
          </a:p>
        </p:txBody>
      </p:sp>
      <p:sp>
        <p:nvSpPr>
          <p:cNvPr id="39941" name="Text Box 3"/>
          <p:cNvSpPr txBox="1">
            <a:spLocks noChangeArrowheads="1"/>
          </p:cNvSpPr>
          <p:nvPr/>
        </p:nvSpPr>
        <p:spPr bwMode="auto">
          <a:xfrm>
            <a:off x="0" y="0"/>
            <a:ext cx="1623" cy="1614"/>
          </a:xfrm>
          <a:prstGeom prst="rect">
            <a:avLst/>
          </a:prstGeom>
          <a:noFill/>
          <a:ln w="9525">
            <a:noFill/>
            <a:round/>
            <a:headEnd/>
            <a:tailEnd/>
          </a:ln>
        </p:spPr>
        <p:txBody>
          <a:bodyPr lIns="93177" tIns="93177" rIns="93177" bIns="46589"/>
          <a:lstStyle/>
          <a:p>
            <a:pPr algn="l">
              <a:lnSpc>
                <a:spcPct val="100000"/>
              </a:lnSpc>
            </a:pPr>
            <a:fld id="{F6BBEBB2-9D78-4D9F-B280-65D9566F64C5}" type="slidenum">
              <a:rPr lang="en-US" sz="1400">
                <a:solidFill>
                  <a:srgbClr val="000000"/>
                </a:solidFill>
              </a:rPr>
              <a:pPr algn="l">
                <a:lnSpc>
                  <a:spcPct val="100000"/>
                </a:lnSpc>
              </a:pPr>
              <a:t>1</a:t>
            </a:fld>
            <a:endParaRPr lang="en-US" sz="14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44009"/>
            <a:ext cx="7010400" cy="5052391"/>
          </a:xfrm>
        </p:spPr>
        <p:txBody>
          <a:bodyPr>
            <a:noAutofit/>
          </a:bodyPr>
          <a:lstStyle/>
          <a:p>
            <a:pPr lvl="0">
              <a:buFont typeface="Arial" pitchFamily="34" charset="0"/>
              <a:buNone/>
            </a:pPr>
            <a:endParaRPr lang="en-US" sz="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14192"/>
            <a:ext cx="7010400" cy="5042452"/>
          </a:xfrm>
        </p:spPr>
        <p:txBody>
          <a:bodyPr>
            <a:noAutofit/>
          </a:bodyPr>
          <a:lstStyle/>
          <a:p>
            <a:pPr lvl="0">
              <a:spcBef>
                <a:spcPts val="713"/>
              </a:spcBef>
              <a:buSzPct val="95000"/>
              <a:buFont typeface="Wingdings" pitchFamily="2" charset="2"/>
              <a:buNone/>
            </a:pPr>
            <a:endParaRPr lang="en-US" sz="11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44009"/>
            <a:ext cx="7010400" cy="5052391"/>
          </a:xfrm>
        </p:spPr>
        <p:txBody>
          <a:bodyPr>
            <a:noAutofit/>
          </a:bodyPr>
          <a:lstStyle/>
          <a:p>
            <a:pPr lvl="0"/>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7010400" cy="4880610"/>
          </a:xfrm>
        </p:spPr>
        <p:txBody>
          <a:bodyPr>
            <a:normAutofit/>
          </a:bodyPr>
          <a:lstStyle/>
          <a:p>
            <a:pPr lvl="0" algn="l"/>
            <a:endParaRPr lang="en-US"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7010400" cy="4880610"/>
          </a:xfrm>
        </p:spPr>
        <p:txBody>
          <a:bodyPr>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983" y="4415790"/>
            <a:ext cx="5653378" cy="4183380"/>
          </a:xfrm>
        </p:spPr>
        <p:txBody>
          <a:bodyPr>
            <a:normAutofit/>
          </a:bodyPr>
          <a:lstStyle/>
          <a:p>
            <a:endParaRPr lang="en-US" sz="1600" baseline="0" dirty="0" smtClean="0"/>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44009"/>
            <a:ext cx="7010400" cy="5052391"/>
          </a:xfrm>
        </p:spPr>
        <p:txBody>
          <a:bodyPr>
            <a:noAutofit/>
          </a:bodyPr>
          <a:lstStyle/>
          <a:p>
            <a:pPr lvl="0">
              <a:buFont typeface="Arial" pitchFamily="34" charset="0"/>
              <a:buNone/>
            </a:pPr>
            <a:endParaRPr lang="en-US" sz="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44009"/>
            <a:ext cx="7010400" cy="5052391"/>
          </a:xfrm>
        </p:spPr>
        <p:txBody>
          <a:bodyPr>
            <a:noAutofit/>
          </a:bodyPr>
          <a:lstStyle/>
          <a:p>
            <a:pPr lvl="0">
              <a:buFont typeface="Arial" pitchFamily="34" charset="0"/>
              <a:buNone/>
            </a:pPr>
            <a:endParaRPr lang="en-US" sz="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0109D1-2F86-4515-BB59-70D3C1E6E126}"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title slide"/>
          <p:cNvPicPr>
            <a:picLocks noChangeAspect="1" noChangeArrowheads="1"/>
          </p:cNvPicPr>
          <p:nvPr/>
        </p:nvPicPr>
        <p:blipFill>
          <a:blip r:embed="rId2" cstate="print"/>
          <a:srcRect/>
          <a:stretch>
            <a:fillRect/>
          </a:stretch>
        </p:blipFill>
        <p:spPr bwMode="auto">
          <a:xfrm>
            <a:off x="0" y="0"/>
            <a:ext cx="9144000" cy="4779963"/>
          </a:xfrm>
          <a:prstGeom prst="rect">
            <a:avLst/>
          </a:prstGeom>
          <a:noFill/>
          <a:ln w="9525">
            <a:noFill/>
            <a:miter lim="800000"/>
            <a:headEnd/>
            <a:tailEnd/>
          </a:ln>
        </p:spPr>
      </p:pic>
      <p:sp>
        <p:nvSpPr>
          <p:cNvPr id="4105" name="Rectangle 9"/>
          <p:cNvSpPr>
            <a:spLocks noGrp="1" noChangeArrowheads="1"/>
          </p:cNvSpPr>
          <p:nvPr>
            <p:ph type="ctrTitle" sz="quarter"/>
          </p:nvPr>
        </p:nvSpPr>
        <p:spPr>
          <a:xfrm>
            <a:off x="762000" y="4876800"/>
            <a:ext cx="7772400" cy="1143000"/>
          </a:xfrm>
        </p:spPr>
        <p:txBody>
          <a:bodyPr/>
          <a:lstStyle>
            <a:lvl1pPr>
              <a:defRPr/>
            </a:lvl1pPr>
          </a:lstStyle>
          <a:p>
            <a:r>
              <a:rPr lang="en-US"/>
              <a:t>Click to edit Master title style</a:t>
            </a:r>
          </a:p>
        </p:txBody>
      </p:sp>
      <p:sp>
        <p:nvSpPr>
          <p:cNvPr id="5" name="Rectangle 11"/>
          <p:cNvSpPr>
            <a:spLocks noGrp="1" noChangeArrowheads="1"/>
          </p:cNvSpPr>
          <p:nvPr>
            <p:ph type="dt" sz="quarter" idx="10"/>
          </p:nvPr>
        </p:nvSpPr>
        <p:spPr bwMode="auto">
          <a:xfrm>
            <a:off x="6400800" y="60960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077855" y="6569125"/>
            <a:ext cx="2133600" cy="476250"/>
          </a:xfrm>
          <a:ln/>
        </p:spPr>
        <p:txBody>
          <a:bodyPr/>
          <a:lstStyle>
            <a:lvl1pPr>
              <a:defRPr/>
            </a:lvl1pPr>
          </a:lstStyle>
          <a:p>
            <a:pPr>
              <a:defRPr/>
            </a:pPr>
            <a:fld id="{6BD47BEB-DA97-41EB-8343-7305253B9CF5}" type="slidenum">
              <a:rPr lang="en-US"/>
              <a:pPr>
                <a:defRPr/>
              </a:pPr>
              <a:t>‹#›</a:t>
            </a:fld>
            <a:endParaRPr lang="en-US" dirty="0"/>
          </a:p>
        </p:txBody>
      </p:sp>
      <p:pic>
        <p:nvPicPr>
          <p:cNvPr id="5" name="Picture 7" descr="title slide"/>
          <p:cNvPicPr>
            <a:picLocks noChangeAspect="1" noChangeArrowheads="1"/>
          </p:cNvPicPr>
          <p:nvPr userDrawn="1"/>
        </p:nvPicPr>
        <p:blipFill>
          <a:blip r:embed="rId2" cstate="print"/>
          <a:srcRect r="82500"/>
          <a:stretch>
            <a:fillRect/>
          </a:stretch>
        </p:blipFill>
        <p:spPr bwMode="auto">
          <a:xfrm>
            <a:off x="0" y="0"/>
            <a:ext cx="1676400" cy="4779963"/>
          </a:xfrm>
          <a:prstGeom prst="rect">
            <a:avLst/>
          </a:prstGeom>
          <a:noFill/>
          <a:ln w="9525">
            <a:noFill/>
            <a:miter lim="800000"/>
            <a:headEnd/>
            <a:tailEnd/>
          </a:ln>
        </p:spPr>
      </p:pic>
      <p:pic>
        <p:nvPicPr>
          <p:cNvPr id="7" name="Picture 7" descr="title slide"/>
          <p:cNvPicPr>
            <a:picLocks noChangeAspect="1" noChangeArrowheads="1"/>
          </p:cNvPicPr>
          <p:nvPr userDrawn="1"/>
        </p:nvPicPr>
        <p:blipFill>
          <a:blip r:embed="rId2" cstate="print"/>
          <a:srcRect t="95649" r="82500"/>
          <a:stretch>
            <a:fillRect/>
          </a:stretch>
        </p:blipFill>
        <p:spPr bwMode="auto">
          <a:xfrm>
            <a:off x="0" y="4724400"/>
            <a:ext cx="1676400" cy="21336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077855" y="6569125"/>
            <a:ext cx="2133600" cy="476250"/>
          </a:xfrm>
          <a:ln/>
        </p:spPr>
        <p:txBody>
          <a:bodyPr/>
          <a:lstStyle>
            <a:lvl1pPr>
              <a:defRPr/>
            </a:lvl1pPr>
          </a:lstStyle>
          <a:p>
            <a:pPr>
              <a:defRPr/>
            </a:pPr>
            <a:fld id="{6BD47BEB-DA97-41EB-8343-7305253B9CF5}" type="slidenum">
              <a:rPr lang="en-US"/>
              <a:pPr>
                <a:defRPr/>
              </a:pPr>
              <a:t>‹#›</a:t>
            </a:fld>
            <a:endParaRPr lang="en-US" dirty="0"/>
          </a:p>
        </p:txBody>
      </p:sp>
      <p:pic>
        <p:nvPicPr>
          <p:cNvPr id="5" name="Picture 7" descr="title slide"/>
          <p:cNvPicPr>
            <a:picLocks noChangeAspect="1" noChangeArrowheads="1"/>
          </p:cNvPicPr>
          <p:nvPr userDrawn="1"/>
        </p:nvPicPr>
        <p:blipFill>
          <a:blip r:embed="rId2" cstate="print"/>
          <a:srcRect r="82500"/>
          <a:stretch>
            <a:fillRect/>
          </a:stretch>
        </p:blipFill>
        <p:spPr bwMode="auto">
          <a:xfrm>
            <a:off x="0" y="0"/>
            <a:ext cx="1676400" cy="4779963"/>
          </a:xfrm>
          <a:prstGeom prst="rect">
            <a:avLst/>
          </a:prstGeom>
          <a:noFill/>
          <a:ln w="9525">
            <a:noFill/>
            <a:miter lim="800000"/>
            <a:headEnd/>
            <a:tailEnd/>
          </a:ln>
        </p:spPr>
      </p:pic>
      <p:pic>
        <p:nvPicPr>
          <p:cNvPr id="7" name="Picture 7" descr="title slide"/>
          <p:cNvPicPr>
            <a:picLocks noChangeAspect="1" noChangeArrowheads="1"/>
          </p:cNvPicPr>
          <p:nvPr userDrawn="1"/>
        </p:nvPicPr>
        <p:blipFill>
          <a:blip r:embed="rId2" cstate="print"/>
          <a:srcRect t="95649" r="82500"/>
          <a:stretch>
            <a:fillRect/>
          </a:stretch>
        </p:blipFill>
        <p:spPr bwMode="auto">
          <a:xfrm>
            <a:off x="0" y="4724400"/>
            <a:ext cx="1676400" cy="21336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1524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600200"/>
            <a:ext cx="6934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85345" y="661248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997560E-A857-4B2E-A2F0-94F67305F566}" type="slidenum">
              <a:rPr lang="en-US"/>
              <a:pPr>
                <a:defRPr/>
              </a:pPr>
              <a:t>‹#›</a:t>
            </a:fld>
            <a:endParaRPr lang="en-US" dirty="0"/>
          </a:p>
        </p:txBody>
      </p:sp>
      <p:sp>
        <p:nvSpPr>
          <p:cNvPr id="1032" name="Rectangle 8"/>
          <p:cNvSpPr>
            <a:spLocks noChangeArrowheads="1"/>
          </p:cNvSpPr>
          <p:nvPr/>
        </p:nvSpPr>
        <p:spPr bwMode="auto">
          <a:xfrm>
            <a:off x="0" y="0"/>
            <a:ext cx="1600200" cy="6858000"/>
          </a:xfrm>
          <a:prstGeom prst="rect">
            <a:avLst/>
          </a:prstGeom>
          <a:gradFill rotWithShape="1">
            <a:gsLst>
              <a:gs pos="0">
                <a:srgbClr val="003399"/>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1033" name="Line 9"/>
          <p:cNvSpPr>
            <a:spLocks noChangeShapeType="1"/>
          </p:cNvSpPr>
          <p:nvPr/>
        </p:nvSpPr>
        <p:spPr bwMode="auto">
          <a:xfrm>
            <a:off x="1600200" y="0"/>
            <a:ext cx="0" cy="6858000"/>
          </a:xfrm>
          <a:prstGeom prst="line">
            <a:avLst/>
          </a:prstGeom>
          <a:noFill/>
          <a:ln w="25400">
            <a:solidFill>
              <a:schemeClr val="tx1"/>
            </a:solidFill>
            <a:round/>
            <a:headEnd/>
            <a:tailEnd/>
          </a:ln>
          <a:effectLst/>
        </p:spPr>
        <p:txBody>
          <a:bodyPr/>
          <a:lstStyle/>
          <a:p>
            <a:pPr>
              <a:defRPr/>
            </a:pPr>
            <a:endParaRPr lang="en-US" dirty="0"/>
          </a:p>
        </p:txBody>
      </p:sp>
      <p:sp>
        <p:nvSpPr>
          <p:cNvPr id="1037" name="Line 13"/>
          <p:cNvSpPr>
            <a:spLocks noChangeShapeType="1"/>
          </p:cNvSpPr>
          <p:nvPr/>
        </p:nvSpPr>
        <p:spPr bwMode="auto">
          <a:xfrm>
            <a:off x="1752600" y="1371600"/>
            <a:ext cx="6934200" cy="0"/>
          </a:xfrm>
          <a:prstGeom prst="line">
            <a:avLst/>
          </a:prstGeom>
          <a:noFill/>
          <a:ln w="28575">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70" r:id="rId3"/>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
          <p:cNvSpPr>
            <a:spLocks noGrp="1" noChangeArrowheads="1"/>
          </p:cNvSpPr>
          <p:nvPr>
            <p:ph type="title"/>
          </p:nvPr>
        </p:nvSpPr>
        <p:spPr>
          <a:xfrm>
            <a:off x="1600200" y="247983"/>
            <a:ext cx="7086600" cy="1066800"/>
          </a:xfrm>
        </p:spPr>
        <p:txBody>
          <a:bodyPr lIns="91440" tIns="91440" rIns="91440" bIns="45720" anchor="t"/>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b="1" dirty="0" smtClean="0">
                <a:solidFill>
                  <a:srgbClr val="424456"/>
                </a:solidFill>
              </a:rPr>
              <a:t>Who are the Adversaries?</a:t>
            </a:r>
          </a:p>
        </p:txBody>
      </p:sp>
      <p:sp>
        <p:nvSpPr>
          <p:cNvPr id="7" name="Footer Placeholder 2"/>
          <p:cNvSpPr txBox="1">
            <a:spLocks/>
          </p:cNvSpPr>
          <p:nvPr/>
        </p:nvSpPr>
        <p:spPr>
          <a:xfrm>
            <a:off x="4088219" y="6400800"/>
            <a:ext cx="28956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Tahoma" pitchFamily="34" charset="0"/>
                <a:ea typeface="+mn-ea"/>
                <a:cs typeface="Arial" charset="0"/>
              </a:rPr>
              <a:t>SECRET//NOFORN</a:t>
            </a:r>
            <a:endParaRPr kumimoji="0" lang="en-US" sz="1800" b="0" i="0" u="none" strike="noStrike" kern="1200" cap="none" spc="0" normalizeH="0" baseline="0" noProof="0">
              <a:ln>
                <a:noFill/>
              </a:ln>
              <a:solidFill>
                <a:schemeClr val="tx1"/>
              </a:solidFill>
              <a:effectLst/>
              <a:uLnTx/>
              <a:uFillTx/>
              <a:latin typeface="Tahoma" pitchFamily="34" charset="0"/>
              <a:ea typeface="+mn-ea"/>
              <a:cs typeface="Arial" charset="0"/>
            </a:endParaRPr>
          </a:p>
        </p:txBody>
      </p:sp>
      <p:pic>
        <p:nvPicPr>
          <p:cNvPr id="8" name="Picture 3" descr="footprints_01"/>
          <p:cNvPicPr>
            <a:picLocks noChangeAspect="1" noChangeArrowheads="1"/>
          </p:cNvPicPr>
          <p:nvPr/>
        </p:nvPicPr>
        <p:blipFill>
          <a:blip r:embed="rId3" cstate="print"/>
          <a:srcRect t="40874"/>
          <a:stretch>
            <a:fillRect/>
          </a:stretch>
        </p:blipFill>
        <p:spPr bwMode="auto">
          <a:xfrm>
            <a:off x="1059269" y="3157538"/>
            <a:ext cx="8343900" cy="3700462"/>
          </a:xfrm>
          <a:prstGeom prst="rect">
            <a:avLst/>
          </a:prstGeom>
          <a:noFill/>
        </p:spPr>
      </p:pic>
      <p:sp>
        <p:nvSpPr>
          <p:cNvPr id="11" name="Rectangle 4"/>
          <p:cNvSpPr>
            <a:spLocks noChangeArrowheads="1"/>
          </p:cNvSpPr>
          <p:nvPr/>
        </p:nvSpPr>
        <p:spPr bwMode="auto">
          <a:xfrm>
            <a:off x="1711837" y="1447797"/>
            <a:ext cx="1871335" cy="2656369"/>
          </a:xfrm>
          <a:prstGeom prst="rect">
            <a:avLst/>
          </a:prstGeom>
          <a:noFill/>
          <a:ln w="9525">
            <a:solidFill>
              <a:srgbClr val="006699"/>
            </a:solidFill>
            <a:miter lim="800000"/>
            <a:headEnd/>
            <a:tailEnd/>
          </a:ln>
        </p:spPr>
        <p:txBody>
          <a:bodyPr/>
          <a:lstStyle/>
          <a:p>
            <a:pPr marL="114300" indent="-114300" algn="ctr">
              <a:lnSpc>
                <a:spcPct val="80000"/>
              </a:lnSpc>
              <a:spcBef>
                <a:spcPct val="20000"/>
              </a:spcBef>
              <a:buClr>
                <a:schemeClr val="hlink"/>
              </a:buClr>
              <a:buSzPct val="70000"/>
            </a:pPr>
            <a:r>
              <a:rPr lang="en-US" sz="1300" b="1" u="sng" dirty="0">
                <a:latin typeface="Arial" charset="0"/>
              </a:rPr>
              <a:t>Threat Level 1</a:t>
            </a:r>
          </a:p>
          <a:p>
            <a:pPr marL="114300" indent="-114300" algn="l">
              <a:lnSpc>
                <a:spcPct val="80000"/>
              </a:lnSpc>
              <a:spcBef>
                <a:spcPct val="40000"/>
              </a:spcBef>
              <a:buClr>
                <a:schemeClr val="hlink"/>
              </a:buClr>
              <a:buSzPct val="70000"/>
              <a:buFontTx/>
              <a:buChar char="•"/>
            </a:pPr>
            <a:r>
              <a:rPr lang="en-US" sz="1300" dirty="0">
                <a:latin typeface="Arial" charset="0"/>
              </a:rPr>
              <a:t>Inexperienced</a:t>
            </a:r>
          </a:p>
          <a:p>
            <a:pPr marL="114300" indent="-114300" algn="l">
              <a:lnSpc>
                <a:spcPct val="80000"/>
              </a:lnSpc>
              <a:spcBef>
                <a:spcPct val="40000"/>
              </a:spcBef>
              <a:buClr>
                <a:schemeClr val="hlink"/>
              </a:buClr>
              <a:buSzPct val="70000"/>
              <a:buFontTx/>
              <a:buChar char="•"/>
            </a:pPr>
            <a:r>
              <a:rPr lang="en-US" sz="1300" dirty="0">
                <a:latin typeface="Arial" charset="0"/>
              </a:rPr>
              <a:t>Limited</a:t>
            </a:r>
            <a:r>
              <a:rPr lang="en-US" sz="1300" dirty="0" smtClean="0">
                <a:latin typeface="Arial" charset="0"/>
              </a:rPr>
              <a:t> </a:t>
            </a:r>
            <a:r>
              <a:rPr lang="en-US" sz="1300" dirty="0">
                <a:latin typeface="Arial" charset="0"/>
              </a:rPr>
              <a:t>funding</a:t>
            </a:r>
          </a:p>
          <a:p>
            <a:pPr marL="114300" indent="-114300" algn="l">
              <a:lnSpc>
                <a:spcPct val="80000"/>
              </a:lnSpc>
              <a:spcBef>
                <a:spcPct val="40000"/>
              </a:spcBef>
              <a:buClr>
                <a:schemeClr val="hlink"/>
              </a:buClr>
              <a:buSzPct val="70000"/>
              <a:buFontTx/>
              <a:buChar char="•"/>
            </a:pPr>
            <a:r>
              <a:rPr lang="en-US" sz="1300" dirty="0">
                <a:latin typeface="Arial" charset="0"/>
              </a:rPr>
              <a:t>Opportunistic behavior</a:t>
            </a:r>
          </a:p>
          <a:p>
            <a:pPr marL="114300" indent="-114300" algn="l">
              <a:lnSpc>
                <a:spcPct val="80000"/>
              </a:lnSpc>
              <a:spcBef>
                <a:spcPct val="40000"/>
              </a:spcBef>
              <a:buClr>
                <a:schemeClr val="hlink"/>
              </a:buClr>
              <a:buSzPct val="70000"/>
              <a:buFontTx/>
              <a:buChar char="•"/>
            </a:pPr>
            <a:r>
              <a:rPr lang="en-US" sz="1300" dirty="0">
                <a:latin typeface="Arial" charset="0"/>
              </a:rPr>
              <a:t>Target known vulnerabilities</a:t>
            </a:r>
          </a:p>
          <a:p>
            <a:pPr marL="114300" indent="-114300" algn="l">
              <a:lnSpc>
                <a:spcPct val="80000"/>
              </a:lnSpc>
              <a:spcBef>
                <a:spcPct val="40000"/>
              </a:spcBef>
              <a:buClr>
                <a:schemeClr val="hlink"/>
              </a:buClr>
              <a:buSzPct val="70000"/>
              <a:buFontTx/>
              <a:buChar char="•"/>
            </a:pPr>
            <a:r>
              <a:rPr lang="en-US" sz="1300" dirty="0">
                <a:latin typeface="Arial" charset="0"/>
              </a:rPr>
              <a:t>Use viruses, worms, rudimentary </a:t>
            </a:r>
            <a:r>
              <a:rPr lang="en-US" sz="1300" dirty="0" err="1">
                <a:latin typeface="Arial" charset="0"/>
              </a:rPr>
              <a:t>trojans</a:t>
            </a:r>
            <a:r>
              <a:rPr lang="en-US" sz="1300" dirty="0">
                <a:latin typeface="Arial" charset="0"/>
              </a:rPr>
              <a:t>, bots</a:t>
            </a:r>
          </a:p>
          <a:p>
            <a:pPr marL="114300" indent="-114300" algn="l">
              <a:lnSpc>
                <a:spcPct val="80000"/>
              </a:lnSpc>
              <a:spcBef>
                <a:spcPct val="40000"/>
              </a:spcBef>
              <a:buClr>
                <a:schemeClr val="hlink"/>
              </a:buClr>
              <a:buSzPct val="70000"/>
              <a:buFontTx/>
              <a:buChar char="•"/>
            </a:pPr>
            <a:r>
              <a:rPr lang="en-US" sz="1300" dirty="0">
                <a:latin typeface="Arial" charset="0"/>
              </a:rPr>
              <a:t>In it for thrills, bragging rights</a:t>
            </a:r>
          </a:p>
          <a:p>
            <a:pPr marL="114300" indent="-114300" algn="l">
              <a:lnSpc>
                <a:spcPct val="80000"/>
              </a:lnSpc>
              <a:spcBef>
                <a:spcPct val="40000"/>
              </a:spcBef>
              <a:buClr>
                <a:schemeClr val="hlink"/>
              </a:buClr>
              <a:buSzPct val="70000"/>
              <a:buFontTx/>
              <a:buChar char="•"/>
            </a:pPr>
            <a:r>
              <a:rPr lang="en-US" sz="1300" dirty="0">
                <a:latin typeface="Arial" charset="0"/>
              </a:rPr>
              <a:t>Easily detected</a:t>
            </a:r>
          </a:p>
        </p:txBody>
      </p:sp>
      <p:sp>
        <p:nvSpPr>
          <p:cNvPr id="12" name="Rectangle 5"/>
          <p:cNvSpPr>
            <a:spLocks noChangeArrowheads="1"/>
          </p:cNvSpPr>
          <p:nvPr/>
        </p:nvSpPr>
        <p:spPr bwMode="auto">
          <a:xfrm>
            <a:off x="3689491" y="1458431"/>
            <a:ext cx="2732574" cy="2057400"/>
          </a:xfrm>
          <a:prstGeom prst="rect">
            <a:avLst/>
          </a:prstGeom>
          <a:noFill/>
          <a:ln w="9525">
            <a:solidFill>
              <a:srgbClr val="006699"/>
            </a:solidFill>
            <a:miter lim="800000"/>
            <a:headEnd/>
            <a:tailEnd/>
          </a:ln>
          <a:effectLst/>
        </p:spPr>
        <p:txBody>
          <a:bodyPr/>
          <a:lstStyle/>
          <a:p>
            <a:pPr marL="114300" indent="-114300" algn="ctr">
              <a:lnSpc>
                <a:spcPct val="80000"/>
              </a:lnSpc>
              <a:spcBef>
                <a:spcPct val="20000"/>
              </a:spcBef>
              <a:buClr>
                <a:schemeClr val="hlink"/>
              </a:buClr>
              <a:buSzPct val="70000"/>
            </a:pPr>
            <a:r>
              <a:rPr lang="en-US" sz="1300" b="1" u="sng" dirty="0">
                <a:latin typeface="Arial" charset="0"/>
              </a:rPr>
              <a:t>Threat Level 2</a:t>
            </a:r>
          </a:p>
          <a:p>
            <a:pPr marL="114300" indent="-114300" algn="l">
              <a:lnSpc>
                <a:spcPct val="80000"/>
              </a:lnSpc>
              <a:spcBef>
                <a:spcPct val="40000"/>
              </a:spcBef>
              <a:buClr>
                <a:schemeClr val="hlink"/>
              </a:buClr>
              <a:buSzPct val="70000"/>
              <a:buFontTx/>
              <a:buChar char="•"/>
            </a:pPr>
            <a:r>
              <a:rPr lang="en-US" sz="1300" dirty="0">
                <a:latin typeface="Arial" charset="0"/>
              </a:rPr>
              <a:t>Higher order skills</a:t>
            </a:r>
          </a:p>
          <a:p>
            <a:pPr marL="114300" indent="-114300" algn="l">
              <a:lnSpc>
                <a:spcPct val="80000"/>
              </a:lnSpc>
              <a:spcBef>
                <a:spcPct val="40000"/>
              </a:spcBef>
              <a:buClr>
                <a:schemeClr val="hlink"/>
              </a:buClr>
              <a:buSzPct val="70000"/>
              <a:buFontTx/>
              <a:buChar char="•"/>
            </a:pPr>
            <a:r>
              <a:rPr lang="en-US" sz="1300" dirty="0">
                <a:latin typeface="Arial" charset="0"/>
              </a:rPr>
              <a:t>Well-financed</a:t>
            </a:r>
          </a:p>
          <a:p>
            <a:pPr marL="114300" indent="-114300" algn="l">
              <a:lnSpc>
                <a:spcPct val="80000"/>
              </a:lnSpc>
              <a:spcBef>
                <a:spcPct val="40000"/>
              </a:spcBef>
              <a:buClr>
                <a:schemeClr val="hlink"/>
              </a:buClr>
              <a:buSzPct val="70000"/>
              <a:buFontTx/>
              <a:buChar char="•"/>
            </a:pPr>
            <a:r>
              <a:rPr lang="en-US" sz="1300" dirty="0" smtClean="0">
                <a:latin typeface="Arial" charset="0"/>
              </a:rPr>
              <a:t>Target </a:t>
            </a:r>
            <a:r>
              <a:rPr lang="en-US" sz="1300" dirty="0">
                <a:latin typeface="Arial" charset="0"/>
              </a:rPr>
              <a:t>known vulnerabilities</a:t>
            </a:r>
          </a:p>
          <a:p>
            <a:pPr marL="114300" indent="-114300" algn="l">
              <a:lnSpc>
                <a:spcPct val="80000"/>
              </a:lnSpc>
              <a:spcBef>
                <a:spcPct val="40000"/>
              </a:spcBef>
              <a:buClr>
                <a:schemeClr val="hlink"/>
              </a:buClr>
              <a:buSzPct val="70000"/>
              <a:buFontTx/>
              <a:buChar char="•"/>
            </a:pPr>
            <a:r>
              <a:rPr lang="en-US" sz="1300" dirty="0">
                <a:latin typeface="Arial" charset="0"/>
              </a:rPr>
              <a:t>Use viruses, worms, </a:t>
            </a:r>
            <a:r>
              <a:rPr lang="en-US" sz="1300" dirty="0" err="1">
                <a:latin typeface="Arial" charset="0"/>
              </a:rPr>
              <a:t>trojans</a:t>
            </a:r>
            <a:r>
              <a:rPr lang="en-US" sz="1300" dirty="0">
                <a:latin typeface="Arial" charset="0"/>
              </a:rPr>
              <a:t>, </a:t>
            </a:r>
            <a:r>
              <a:rPr lang="en-US" sz="1300" dirty="0" smtClean="0">
                <a:latin typeface="Arial" charset="0"/>
              </a:rPr>
              <a:t>bots to </a:t>
            </a:r>
            <a:r>
              <a:rPr lang="en-US" sz="1300" dirty="0">
                <a:latin typeface="Arial" charset="0"/>
              </a:rPr>
              <a:t>introduce more sophisticated tools</a:t>
            </a:r>
          </a:p>
          <a:p>
            <a:pPr marL="114300" indent="-114300" algn="l">
              <a:lnSpc>
                <a:spcPct val="80000"/>
              </a:lnSpc>
              <a:spcBef>
                <a:spcPct val="40000"/>
              </a:spcBef>
              <a:buClr>
                <a:schemeClr val="hlink"/>
              </a:buClr>
              <a:buSzPct val="70000"/>
              <a:buFontTx/>
              <a:buChar char="•"/>
            </a:pPr>
            <a:r>
              <a:rPr lang="en-US" sz="1300" dirty="0">
                <a:latin typeface="Arial" charset="0"/>
              </a:rPr>
              <a:t>Target and exploit valuable data</a:t>
            </a:r>
          </a:p>
          <a:p>
            <a:pPr marL="114300" indent="-114300" algn="l">
              <a:lnSpc>
                <a:spcPct val="80000"/>
              </a:lnSpc>
              <a:spcBef>
                <a:spcPct val="40000"/>
              </a:spcBef>
              <a:buClr>
                <a:schemeClr val="hlink"/>
              </a:buClr>
              <a:buSzPct val="70000"/>
              <a:buFontTx/>
              <a:buChar char="•"/>
            </a:pPr>
            <a:r>
              <a:rPr lang="en-US" sz="1300" dirty="0">
                <a:latin typeface="Arial" charset="0"/>
              </a:rPr>
              <a:t>Detectable, but hard to attribute</a:t>
            </a:r>
          </a:p>
        </p:txBody>
      </p:sp>
      <p:sp>
        <p:nvSpPr>
          <p:cNvPr id="13" name="Rectangle 6"/>
          <p:cNvSpPr>
            <a:spLocks noChangeArrowheads="1"/>
          </p:cNvSpPr>
          <p:nvPr/>
        </p:nvSpPr>
        <p:spPr bwMode="auto">
          <a:xfrm>
            <a:off x="6590414" y="1458432"/>
            <a:ext cx="2394098" cy="2305493"/>
          </a:xfrm>
          <a:prstGeom prst="rect">
            <a:avLst/>
          </a:prstGeom>
          <a:noFill/>
          <a:ln w="9525">
            <a:solidFill>
              <a:srgbClr val="006699"/>
            </a:solidFill>
            <a:miter lim="800000"/>
            <a:headEnd/>
            <a:tailEnd/>
          </a:ln>
          <a:effectLst/>
        </p:spPr>
        <p:txBody>
          <a:bodyPr/>
          <a:lstStyle/>
          <a:p>
            <a:pPr marL="114300" indent="-114300" algn="ctr">
              <a:lnSpc>
                <a:spcPct val="80000"/>
              </a:lnSpc>
              <a:spcBef>
                <a:spcPct val="20000"/>
              </a:spcBef>
              <a:buClr>
                <a:schemeClr val="hlink"/>
              </a:buClr>
              <a:buSzPct val="70000"/>
            </a:pPr>
            <a:r>
              <a:rPr lang="en-US" sz="1300" b="1" u="sng" dirty="0">
                <a:latin typeface="Arial" charset="0"/>
              </a:rPr>
              <a:t>Threat Level 3</a:t>
            </a:r>
          </a:p>
          <a:p>
            <a:pPr marL="114300" indent="-114300" algn="l">
              <a:lnSpc>
                <a:spcPct val="80000"/>
              </a:lnSpc>
              <a:spcBef>
                <a:spcPct val="40000"/>
              </a:spcBef>
              <a:buClr>
                <a:schemeClr val="hlink"/>
              </a:buClr>
              <a:buSzPct val="70000"/>
              <a:buFontTx/>
              <a:buChar char="•"/>
            </a:pPr>
            <a:r>
              <a:rPr lang="en-US" sz="1300" dirty="0">
                <a:latin typeface="Arial" charset="0"/>
              </a:rPr>
              <a:t>Very sophisticated tradecraft</a:t>
            </a:r>
          </a:p>
          <a:p>
            <a:pPr marL="114300" indent="-114300" algn="l">
              <a:lnSpc>
                <a:spcPct val="80000"/>
              </a:lnSpc>
              <a:spcBef>
                <a:spcPct val="40000"/>
              </a:spcBef>
              <a:buClr>
                <a:schemeClr val="hlink"/>
              </a:buClr>
              <a:buSzPct val="70000"/>
              <a:buFontTx/>
              <a:buChar char="•"/>
            </a:pPr>
            <a:r>
              <a:rPr lang="en-US" sz="1300" dirty="0">
                <a:latin typeface="Arial" charset="0"/>
              </a:rPr>
              <a:t>Foreign Intel Agencies</a:t>
            </a:r>
          </a:p>
          <a:p>
            <a:pPr marL="114300" indent="-114300" algn="l">
              <a:lnSpc>
                <a:spcPct val="80000"/>
              </a:lnSpc>
              <a:spcBef>
                <a:spcPct val="40000"/>
              </a:spcBef>
              <a:buClr>
                <a:schemeClr val="hlink"/>
              </a:buClr>
              <a:buSzPct val="70000"/>
              <a:buFontTx/>
              <a:buChar char="•"/>
            </a:pPr>
            <a:r>
              <a:rPr lang="en-US" sz="1300" dirty="0">
                <a:latin typeface="Arial" charset="0"/>
              </a:rPr>
              <a:t>Very well financed</a:t>
            </a:r>
          </a:p>
          <a:p>
            <a:pPr marL="114300" indent="-114300" algn="l">
              <a:lnSpc>
                <a:spcPct val="80000"/>
              </a:lnSpc>
              <a:spcBef>
                <a:spcPct val="40000"/>
              </a:spcBef>
              <a:buClr>
                <a:schemeClr val="hlink"/>
              </a:buClr>
              <a:buSzPct val="70000"/>
              <a:buFontTx/>
              <a:buChar char="•"/>
            </a:pPr>
            <a:r>
              <a:rPr lang="en-US" sz="1300" dirty="0">
                <a:latin typeface="Arial" charset="0"/>
              </a:rPr>
              <a:t>Target technology as well as info</a:t>
            </a:r>
          </a:p>
          <a:p>
            <a:pPr marL="114300" indent="-114300" algn="l">
              <a:lnSpc>
                <a:spcPct val="80000"/>
              </a:lnSpc>
              <a:spcBef>
                <a:spcPct val="40000"/>
              </a:spcBef>
              <a:buClr>
                <a:schemeClr val="hlink"/>
              </a:buClr>
              <a:buSzPct val="70000"/>
              <a:buFontTx/>
              <a:buChar char="•"/>
            </a:pPr>
            <a:r>
              <a:rPr lang="en-US" sz="1300" dirty="0">
                <a:latin typeface="Arial" charset="0"/>
              </a:rPr>
              <a:t>Use wide range of tradecraft</a:t>
            </a:r>
          </a:p>
          <a:p>
            <a:pPr marL="114300" indent="-114300" algn="l">
              <a:lnSpc>
                <a:spcPct val="80000"/>
              </a:lnSpc>
              <a:spcBef>
                <a:spcPct val="40000"/>
              </a:spcBef>
              <a:buClr>
                <a:schemeClr val="hlink"/>
              </a:buClr>
              <a:buSzPct val="70000"/>
              <a:buFontTx/>
              <a:buChar char="•"/>
            </a:pPr>
            <a:r>
              <a:rPr lang="en-US" sz="1300" dirty="0">
                <a:latin typeface="Arial" charset="0"/>
              </a:rPr>
              <a:t>Establish covert presence on sensitive networks</a:t>
            </a:r>
          </a:p>
          <a:p>
            <a:pPr marL="114300" indent="-114300" algn="l">
              <a:lnSpc>
                <a:spcPct val="80000"/>
              </a:lnSpc>
              <a:spcBef>
                <a:spcPct val="40000"/>
              </a:spcBef>
              <a:buClr>
                <a:schemeClr val="hlink"/>
              </a:buClr>
              <a:buSzPct val="70000"/>
              <a:buFontTx/>
              <a:buChar char="•"/>
            </a:pPr>
            <a:r>
              <a:rPr lang="en-US" sz="1300" dirty="0">
                <a:latin typeface="Arial" charset="0"/>
              </a:rPr>
              <a:t>Undetectable?</a:t>
            </a:r>
          </a:p>
        </p:txBody>
      </p:sp>
      <p:sp>
        <p:nvSpPr>
          <p:cNvPr id="19" name="Rectangle 10"/>
          <p:cNvSpPr>
            <a:spLocks noChangeArrowheads="1"/>
          </p:cNvSpPr>
          <p:nvPr/>
        </p:nvSpPr>
        <p:spPr bwMode="auto">
          <a:xfrm>
            <a:off x="2341797" y="960451"/>
            <a:ext cx="5719010" cy="321306"/>
          </a:xfrm>
          <a:prstGeom prst="rect">
            <a:avLst/>
          </a:prstGeom>
          <a:noFill/>
          <a:ln w="12700" algn="ctr">
            <a:noFill/>
            <a:miter lim="800000"/>
            <a:headEnd/>
            <a:tailEnd/>
          </a:ln>
          <a:effectLst/>
        </p:spPr>
        <p:txBody>
          <a:bodyPr wrap="square">
            <a:spAutoFit/>
          </a:bodyPr>
          <a:lstStyle/>
          <a:p>
            <a:pPr eaLnBrk="0" hangingPunct="0"/>
            <a:r>
              <a:rPr lang="en-US" sz="1600" i="1" dirty="0" smtClean="0">
                <a:latin typeface="Arial" charset="0"/>
              </a:rPr>
              <a:t>Sophistication    Expertise   Funding   Patience   Target Value</a:t>
            </a:r>
            <a:endParaRPr lang="en-US" sz="1600" i="1" dirty="0">
              <a:latin typeface="Arial" charset="0"/>
            </a:endParaRPr>
          </a:p>
        </p:txBody>
      </p:sp>
      <p:sp>
        <p:nvSpPr>
          <p:cNvPr id="21" name="TextBox 20"/>
          <p:cNvSpPr txBox="1"/>
          <p:nvPr/>
        </p:nvSpPr>
        <p:spPr>
          <a:xfrm>
            <a:off x="-357983" y="4743638"/>
            <a:ext cx="3334567" cy="951030"/>
          </a:xfrm>
          <a:prstGeom prst="rect">
            <a:avLst/>
          </a:prstGeom>
          <a:solidFill>
            <a:srgbClr val="FF0000"/>
          </a:solidFill>
          <a:scene3d>
            <a:camera prst="isometricRightUp"/>
            <a:lightRig rig="threePt" dir="t"/>
          </a:scene3d>
        </p:spPr>
        <p:txBody>
          <a:bodyPr wrap="none" rtlCol="0">
            <a:spAutoFit/>
          </a:bodyPr>
          <a:lstStyle/>
          <a:p>
            <a:pPr algn="l"/>
            <a:r>
              <a:rPr lang="en-US" sz="2000" dirty="0" smtClean="0"/>
              <a:t>Ankle Biters / Script Kiddies</a:t>
            </a:r>
          </a:p>
          <a:p>
            <a:pPr algn="l"/>
            <a:r>
              <a:rPr lang="en-US" sz="2000" dirty="0" smtClean="0"/>
              <a:t>The Careless Beginner</a:t>
            </a:r>
          </a:p>
          <a:p>
            <a:pPr algn="l"/>
            <a:r>
              <a:rPr lang="en-US" sz="2000" dirty="0" smtClean="0"/>
              <a:t>Publicly Available Tools</a:t>
            </a:r>
            <a:endParaRPr lang="en-US" sz="2000" dirty="0"/>
          </a:p>
        </p:txBody>
      </p:sp>
      <p:sp>
        <p:nvSpPr>
          <p:cNvPr id="22" name="TextBox 21"/>
          <p:cNvSpPr txBox="1"/>
          <p:nvPr/>
        </p:nvSpPr>
        <p:spPr>
          <a:xfrm>
            <a:off x="2079923" y="4148051"/>
            <a:ext cx="3800079" cy="951030"/>
          </a:xfrm>
          <a:prstGeom prst="rect">
            <a:avLst/>
          </a:prstGeom>
          <a:solidFill>
            <a:srgbClr val="FF0000"/>
          </a:solidFill>
          <a:scene3d>
            <a:camera prst="isometricRightUp"/>
            <a:lightRig rig="threePt" dir="t"/>
          </a:scene3d>
        </p:spPr>
        <p:txBody>
          <a:bodyPr wrap="none" rtlCol="0">
            <a:spAutoFit/>
          </a:bodyPr>
          <a:lstStyle/>
          <a:p>
            <a:pPr algn="l"/>
            <a:r>
              <a:rPr lang="en-US" sz="2000" dirty="0" smtClean="0"/>
              <a:t>Black Hat Criminal Hacker</a:t>
            </a:r>
          </a:p>
          <a:p>
            <a:pPr algn="l"/>
            <a:r>
              <a:rPr lang="en-US" sz="2000" dirty="0" smtClean="0"/>
              <a:t>The Careful Expert</a:t>
            </a:r>
          </a:p>
          <a:p>
            <a:pPr algn="l"/>
            <a:r>
              <a:rPr lang="en-US" sz="2000" dirty="0" smtClean="0"/>
              <a:t>Sophisticated and Crafted Tools</a:t>
            </a:r>
          </a:p>
        </p:txBody>
      </p:sp>
      <p:sp>
        <p:nvSpPr>
          <p:cNvPr id="23" name="TextBox 22"/>
          <p:cNvSpPr txBox="1"/>
          <p:nvPr/>
        </p:nvSpPr>
        <p:spPr>
          <a:xfrm>
            <a:off x="5256190" y="4350326"/>
            <a:ext cx="3486028" cy="1015663"/>
          </a:xfrm>
          <a:prstGeom prst="rect">
            <a:avLst/>
          </a:prstGeom>
          <a:solidFill>
            <a:srgbClr val="FF0000"/>
          </a:solidFill>
          <a:scene3d>
            <a:camera prst="isometricRightUp"/>
            <a:lightRig rig="threePt" dir="t"/>
          </a:scene3d>
        </p:spPr>
        <p:txBody>
          <a:bodyPr wrap="square" rtlCol="0">
            <a:spAutoFit/>
          </a:bodyPr>
          <a:lstStyle/>
          <a:p>
            <a:pPr algn="l"/>
            <a:r>
              <a:rPr lang="en-US" sz="2000" dirty="0" smtClean="0"/>
              <a:t>Foreign Government / Insider</a:t>
            </a:r>
          </a:p>
          <a:p>
            <a:pPr algn="l"/>
            <a:r>
              <a:rPr lang="en-US" sz="2000" dirty="0" smtClean="0"/>
              <a:t>Well-Managed Attack Teams</a:t>
            </a:r>
          </a:p>
          <a:p>
            <a:pPr algn="l"/>
            <a:r>
              <a:rPr lang="en-US" sz="2000" dirty="0" smtClean="0"/>
              <a:t>Zero-Day Vulnerabilities</a:t>
            </a:r>
          </a:p>
        </p:txBody>
      </p:sp>
      <p:cxnSp>
        <p:nvCxnSpPr>
          <p:cNvPr id="25" name="Straight Arrow Connector 24"/>
          <p:cNvCxnSpPr/>
          <p:nvPr/>
        </p:nvCxnSpPr>
        <p:spPr bwMode="auto">
          <a:xfrm>
            <a:off x="1960797" y="1121104"/>
            <a:ext cx="457200" cy="1"/>
          </a:xfrm>
          <a:prstGeom prst="straightConnector1">
            <a:avLst/>
          </a:prstGeom>
          <a:solidFill>
            <a:srgbClr val="00B8FF"/>
          </a:solidFill>
          <a:ln w="25400" cap="flat" cmpd="sng" algn="ctr">
            <a:solidFill>
              <a:srgbClr val="FF0000"/>
            </a:solidFill>
            <a:prstDash val="solid"/>
            <a:round/>
            <a:headEnd type="none" w="med" len="med"/>
            <a:tailEnd type="stealth"/>
          </a:ln>
          <a:effectLst/>
        </p:spPr>
      </p:cxnSp>
      <p:cxnSp>
        <p:nvCxnSpPr>
          <p:cNvPr id="28" name="Straight Arrow Connector 27"/>
          <p:cNvCxnSpPr/>
          <p:nvPr/>
        </p:nvCxnSpPr>
        <p:spPr bwMode="auto">
          <a:xfrm>
            <a:off x="8028720" y="1121104"/>
            <a:ext cx="457200" cy="1"/>
          </a:xfrm>
          <a:prstGeom prst="straightConnector1">
            <a:avLst/>
          </a:prstGeom>
          <a:solidFill>
            <a:srgbClr val="00B8FF"/>
          </a:solidFill>
          <a:ln w="25400" cap="flat" cmpd="sng" algn="ctr">
            <a:solidFill>
              <a:srgbClr val="FF0000"/>
            </a:solidFill>
            <a:prstDash val="solid"/>
            <a:round/>
            <a:headEnd type="none" w="med" len="med"/>
            <a:tailEnd type="stealth"/>
          </a:ln>
          <a:effectLst/>
        </p:spPr>
      </p:cxnSp>
      <p:cxnSp>
        <p:nvCxnSpPr>
          <p:cNvPr id="29" name="Straight Arrow Connector 28"/>
          <p:cNvCxnSpPr/>
          <p:nvPr/>
        </p:nvCxnSpPr>
        <p:spPr bwMode="auto">
          <a:xfrm>
            <a:off x="3781574" y="1121104"/>
            <a:ext cx="91440" cy="1"/>
          </a:xfrm>
          <a:prstGeom prst="straightConnector1">
            <a:avLst/>
          </a:prstGeom>
          <a:solidFill>
            <a:srgbClr val="00B8FF"/>
          </a:solidFill>
          <a:ln w="25400" cap="flat" cmpd="sng" algn="ctr">
            <a:solidFill>
              <a:srgbClr val="FF0000"/>
            </a:solidFill>
            <a:prstDash val="solid"/>
            <a:round/>
            <a:headEnd type="none" w="med" len="med"/>
            <a:tailEnd type="none"/>
          </a:ln>
          <a:effectLst/>
        </p:spPr>
      </p:cxnSp>
      <p:cxnSp>
        <p:nvCxnSpPr>
          <p:cNvPr id="30" name="Straight Arrow Connector 29"/>
          <p:cNvCxnSpPr/>
          <p:nvPr/>
        </p:nvCxnSpPr>
        <p:spPr bwMode="auto">
          <a:xfrm>
            <a:off x="4808263" y="1121104"/>
            <a:ext cx="91440" cy="1"/>
          </a:xfrm>
          <a:prstGeom prst="straightConnector1">
            <a:avLst/>
          </a:prstGeom>
          <a:solidFill>
            <a:srgbClr val="00B8FF"/>
          </a:solidFill>
          <a:ln w="25400" cap="flat" cmpd="sng" algn="ctr">
            <a:solidFill>
              <a:srgbClr val="FF0000"/>
            </a:solidFill>
            <a:prstDash val="solid"/>
            <a:round/>
            <a:headEnd type="none" w="med" len="med"/>
            <a:tailEnd type="none"/>
          </a:ln>
          <a:effectLst/>
        </p:spPr>
      </p:cxnSp>
      <p:cxnSp>
        <p:nvCxnSpPr>
          <p:cNvPr id="31" name="Straight Arrow Connector 30"/>
          <p:cNvCxnSpPr/>
          <p:nvPr/>
        </p:nvCxnSpPr>
        <p:spPr bwMode="auto">
          <a:xfrm>
            <a:off x="5722658" y="1121104"/>
            <a:ext cx="91440" cy="1"/>
          </a:xfrm>
          <a:prstGeom prst="straightConnector1">
            <a:avLst/>
          </a:prstGeom>
          <a:solidFill>
            <a:srgbClr val="00B8FF"/>
          </a:solidFill>
          <a:ln w="25400" cap="flat" cmpd="sng" algn="ctr">
            <a:solidFill>
              <a:srgbClr val="FF0000"/>
            </a:solidFill>
            <a:prstDash val="solid"/>
            <a:round/>
            <a:headEnd type="none" w="med" len="med"/>
            <a:tailEnd type="none"/>
          </a:ln>
          <a:effectLst/>
        </p:spPr>
      </p:cxnSp>
      <p:cxnSp>
        <p:nvCxnSpPr>
          <p:cNvPr id="32" name="Straight Arrow Connector 31"/>
          <p:cNvCxnSpPr/>
          <p:nvPr/>
        </p:nvCxnSpPr>
        <p:spPr bwMode="auto">
          <a:xfrm>
            <a:off x="6693200" y="1121104"/>
            <a:ext cx="91440" cy="1"/>
          </a:xfrm>
          <a:prstGeom prst="straightConnector1">
            <a:avLst/>
          </a:prstGeom>
          <a:solidFill>
            <a:srgbClr val="00B8FF"/>
          </a:solidFill>
          <a:ln w="25400" cap="flat" cmpd="sng" algn="ctr">
            <a:solidFill>
              <a:srgbClr val="FF0000"/>
            </a:solidFill>
            <a:prstDash val="solid"/>
            <a:round/>
            <a:headEnd type="none" w="med" len="med"/>
            <a:tailEnd type="none"/>
          </a:ln>
          <a:effectLst/>
        </p:spPr>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685925" y="1314450"/>
            <a:ext cx="702945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Rot="1" noChangeArrowheads="1"/>
          </p:cNvSpPr>
          <p:nvPr/>
        </p:nvSpPr>
        <p:spPr>
          <a:xfrm>
            <a:off x="1695450" y="495300"/>
            <a:ext cx="7448550" cy="8382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ＭＳ Ｐゴシック" pitchFamily="34" charset="-128"/>
                <a:cs typeface="+mj-cs"/>
              </a:rPr>
              <a:t>Computer Incident Response</a:t>
            </a:r>
          </a:p>
        </p:txBody>
      </p:sp>
      <p:sp>
        <p:nvSpPr>
          <p:cNvPr id="9" name="TextBox 8"/>
          <p:cNvSpPr txBox="1"/>
          <p:nvPr/>
        </p:nvSpPr>
        <p:spPr>
          <a:xfrm>
            <a:off x="1809750" y="1266170"/>
            <a:ext cx="7181849" cy="4832092"/>
          </a:xfrm>
          <a:prstGeom prst="rect">
            <a:avLst/>
          </a:prstGeom>
          <a:noFill/>
        </p:spPr>
        <p:txBody>
          <a:bodyPr wrap="square" rtlCol="0">
            <a:spAutoFit/>
          </a:bodyPr>
          <a:lstStyle/>
          <a:p>
            <a:r>
              <a:rPr lang="en-US" sz="2800" dirty="0" smtClean="0"/>
              <a:t>The </a:t>
            </a:r>
            <a:r>
              <a:rPr lang="en-US" sz="2800" b="1" dirty="0" smtClean="0"/>
              <a:t>“keys to the kingdom” </a:t>
            </a:r>
            <a:r>
              <a:rPr lang="en-US" sz="2800" dirty="0" smtClean="0"/>
              <a:t>is whatever data is sensitive/important to you.</a:t>
            </a:r>
          </a:p>
          <a:p>
            <a:endParaRPr lang="en-US" sz="2800" dirty="0" smtClean="0"/>
          </a:p>
          <a:p>
            <a:pPr marL="342900" indent="-342900">
              <a:buAutoNum type="arabicPeriod"/>
            </a:pPr>
            <a:r>
              <a:rPr lang="en-US" sz="2800" dirty="0" smtClean="0"/>
              <a:t>Know where the keys to the kingdom are</a:t>
            </a:r>
          </a:p>
          <a:p>
            <a:pPr marL="342900" indent="-342900">
              <a:buAutoNum type="arabicPeriod"/>
            </a:pPr>
            <a:endParaRPr lang="en-US" sz="2800" dirty="0" smtClean="0"/>
          </a:p>
          <a:p>
            <a:pPr marL="342900" indent="-342900">
              <a:buAutoNum type="arabicPeriod"/>
            </a:pPr>
            <a:r>
              <a:rPr lang="en-US" sz="2800" dirty="0" smtClean="0"/>
              <a:t>Know the state of the keys to the kingdom (encrypted, easily accessible, unknown?)</a:t>
            </a:r>
          </a:p>
          <a:p>
            <a:pPr marL="342900" indent="-342900">
              <a:buAutoNum type="arabicPeriod"/>
            </a:pPr>
            <a:endParaRPr lang="en-US" sz="2800" dirty="0" smtClean="0"/>
          </a:p>
          <a:p>
            <a:pPr marL="342900" indent="-342900">
              <a:buAutoNum type="arabicPeriod"/>
            </a:pPr>
            <a:r>
              <a:rPr lang="en-US" sz="2800" dirty="0" smtClean="0"/>
              <a:t>Maintain a written CIRP with ownership, and drill the plan</a:t>
            </a:r>
          </a:p>
          <a:p>
            <a:pPr marL="342900" indent="-342900">
              <a:buAutoNum type="arabicPeriod"/>
            </a:pPr>
            <a:endParaRPr lang="en-US" sz="2800" dirty="0" smtClean="0"/>
          </a:p>
        </p:txBody>
      </p:sp>
      <p:pic>
        <p:nvPicPr>
          <p:cNvPr id="10" name="Picture 9" descr="keyring.png"/>
          <p:cNvPicPr>
            <a:picLocks noChangeAspect="1"/>
          </p:cNvPicPr>
          <p:nvPr/>
        </p:nvPicPr>
        <p:blipFill>
          <a:blip r:embed="rId3" cstate="print"/>
          <a:stretch>
            <a:fillRect/>
          </a:stretch>
        </p:blipFill>
        <p:spPr>
          <a:xfrm>
            <a:off x="7391400" y="1824037"/>
            <a:ext cx="1333500" cy="1000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71575" y="2133600"/>
            <a:ext cx="6953250" cy="1938992"/>
          </a:xfrm>
          <a:prstGeom prst="rect">
            <a:avLst/>
          </a:prstGeom>
          <a:noFill/>
        </p:spPr>
        <p:txBody>
          <a:bodyPr wrap="square" rtlCol="0">
            <a:spAutoFit/>
          </a:bodyPr>
          <a:lstStyle/>
          <a:p>
            <a:pPr algn="ctr"/>
            <a:r>
              <a:rPr lang="en-US" sz="6000" b="1" dirty="0" smtClean="0">
                <a:solidFill>
                  <a:srgbClr val="980217"/>
                </a:solidFill>
                <a:latin typeface="Times New Roman" pitchFamily="18" charset="0"/>
                <a:cs typeface="Times New Roman" pitchFamily="18" charset="0"/>
              </a:rPr>
              <a:t>Top Threats to Your Organization</a:t>
            </a:r>
            <a:endParaRPr lang="en-US" sz="6000" b="1" dirty="0">
              <a:solidFill>
                <a:srgbClr val="980217"/>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367"/>
            <a:ext cx="8229600" cy="1143000"/>
          </a:xfrm>
        </p:spPr>
        <p:txBody>
          <a:bodyPr>
            <a:normAutofit/>
          </a:bodyPr>
          <a:lstStyle/>
          <a:p>
            <a:r>
              <a:rPr lang="en-US" sz="5400" b="1" smtClean="0">
                <a:solidFill>
                  <a:schemeClr val="tx1"/>
                </a:solidFill>
                <a:latin typeface="Agency FB" pitchFamily="34" charset="0"/>
              </a:rPr>
              <a:t>HACKTIVISTS</a:t>
            </a:r>
            <a:endParaRPr lang="en-US" sz="5400" b="1" dirty="0">
              <a:solidFill>
                <a:schemeClr val="tx1"/>
              </a:solidFill>
              <a:latin typeface="Agency FB" pitchFamily="34" charset="0"/>
            </a:endParaRPr>
          </a:p>
        </p:txBody>
      </p:sp>
      <p:sp>
        <p:nvSpPr>
          <p:cNvPr id="3" name="Content Placeholder 2"/>
          <p:cNvSpPr>
            <a:spLocks noGrp="1"/>
          </p:cNvSpPr>
          <p:nvPr>
            <p:ph idx="1"/>
          </p:nvPr>
        </p:nvSpPr>
        <p:spPr>
          <a:xfrm>
            <a:off x="4912242" y="1424763"/>
            <a:ext cx="4231757" cy="5699051"/>
          </a:xfrm>
        </p:spPr>
        <p:txBody>
          <a:bodyPr>
            <a:normAutofit/>
          </a:bodyPr>
          <a:lstStyle/>
          <a:p>
            <a:pPr algn="r">
              <a:buNone/>
            </a:pPr>
            <a:r>
              <a:rPr lang="en-US" sz="2400" b="1" dirty="0" smtClean="0">
                <a:latin typeface="Futura Lt BT" pitchFamily="34" charset="0"/>
              </a:rPr>
              <a:t>	</a:t>
            </a:r>
            <a:r>
              <a:rPr lang="en-US" sz="2000" b="1" dirty="0" smtClean="0">
                <a:latin typeface="Futura Lt BT" pitchFamily="34" charset="0"/>
              </a:rPr>
              <a:t>Although the term “</a:t>
            </a:r>
            <a:r>
              <a:rPr lang="en-US" sz="2000" b="1" dirty="0" err="1" smtClean="0">
                <a:latin typeface="Futura Lt BT" pitchFamily="34" charset="0"/>
              </a:rPr>
              <a:t>hactivist</a:t>
            </a:r>
            <a:r>
              <a:rPr lang="en-US" sz="2000" b="1" dirty="0" smtClean="0">
                <a:latin typeface="Futura Lt BT" pitchFamily="34" charset="0"/>
              </a:rPr>
              <a:t>” refers to cyber attacks conducted in the name of political activism, this segment of the cyber threat spectrum covers everything from individual hackers seeking thrills and bragging rights to hacker groups conducting distributed denial of service (</a:t>
            </a:r>
            <a:r>
              <a:rPr lang="en-US" sz="2000" b="1" dirty="0" err="1" smtClean="0">
                <a:latin typeface="Futura Lt BT" pitchFamily="34" charset="0"/>
              </a:rPr>
              <a:t>DDoS</a:t>
            </a:r>
            <a:r>
              <a:rPr lang="en-US" sz="2000" b="1" dirty="0" smtClean="0">
                <a:latin typeface="Futura Lt BT" pitchFamily="34" charset="0"/>
              </a:rPr>
              <a:t>) attacks and website defacements against government and corporate entities. </a:t>
            </a:r>
          </a:p>
        </p:txBody>
      </p:sp>
      <p:pic>
        <p:nvPicPr>
          <p:cNvPr id="17" name="Picture 8"/>
          <p:cNvPicPr>
            <a:picLocks noChangeAspect="1" noChangeArrowheads="1"/>
          </p:cNvPicPr>
          <p:nvPr/>
        </p:nvPicPr>
        <p:blipFill>
          <a:blip r:embed="rId3" cstate="print"/>
          <a:srcRect l="19372" t="37167" r="3587" b="11785"/>
          <a:stretch>
            <a:fillRect/>
          </a:stretch>
        </p:blipFill>
        <p:spPr bwMode="auto">
          <a:xfrm>
            <a:off x="-5042" y="2289923"/>
            <a:ext cx="5257526" cy="302738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5400" b="1" dirty="0" smtClean="0">
                <a:solidFill>
                  <a:schemeClr val="tx1"/>
                </a:solidFill>
                <a:latin typeface="Agency FB" pitchFamily="34" charset="0"/>
              </a:rPr>
              <a:t>CRIMINAL</a:t>
            </a:r>
            <a:endParaRPr lang="en-US" sz="5400" b="1" dirty="0">
              <a:solidFill>
                <a:schemeClr val="tx1"/>
              </a:solidFill>
              <a:latin typeface="Agency FB" pitchFamily="34" charset="0"/>
            </a:endParaRPr>
          </a:p>
        </p:txBody>
      </p:sp>
      <p:sp>
        <p:nvSpPr>
          <p:cNvPr id="3" name="Content Placeholder 2"/>
          <p:cNvSpPr>
            <a:spLocks noGrp="1"/>
          </p:cNvSpPr>
          <p:nvPr>
            <p:ph idx="1"/>
          </p:nvPr>
        </p:nvSpPr>
        <p:spPr>
          <a:xfrm>
            <a:off x="4253023" y="1951037"/>
            <a:ext cx="4890977" cy="4602163"/>
          </a:xfrm>
        </p:spPr>
        <p:txBody>
          <a:bodyPr>
            <a:normAutofit/>
          </a:bodyPr>
          <a:lstStyle/>
          <a:p>
            <a:pPr>
              <a:buNone/>
            </a:pPr>
            <a:r>
              <a:rPr lang="en-US" sz="2400" b="1" dirty="0" smtClean="0">
                <a:latin typeface="Futura Lt BT" pitchFamily="34" charset="0"/>
              </a:rPr>
              <a:t>	Organized criminal groups have easily adapted to today’s technology in exploiting the cyber arena. These groups continually attack systems for monetary gain through identify theft, online fraud, computer extortion, phishing, and spyware/malware.  </a:t>
            </a:r>
          </a:p>
          <a:p>
            <a:endParaRPr lang="en-US" dirty="0"/>
          </a:p>
        </p:txBody>
      </p:sp>
      <p:pic>
        <p:nvPicPr>
          <p:cNvPr id="2050" name="Picture 2" descr="\\FBINET\R30HSS1D-HQ4\HOME4\vnguyen2\My Documents\My Pictures\THREATS PPT\SmartGridCyberSecurity.jpg"/>
          <p:cNvPicPr>
            <a:picLocks noChangeAspect="1" noChangeArrowheads="1"/>
          </p:cNvPicPr>
          <p:nvPr/>
        </p:nvPicPr>
        <p:blipFill>
          <a:blip r:embed="rId3" cstate="print"/>
          <a:srcRect/>
          <a:stretch>
            <a:fillRect/>
          </a:stretch>
        </p:blipFill>
        <p:spPr bwMode="auto">
          <a:xfrm>
            <a:off x="228600" y="1828800"/>
            <a:ext cx="4267200" cy="4267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Business Email Compromise</a:t>
            </a:r>
            <a:br>
              <a:rPr lang="en-US" b="1" dirty="0" smtClean="0"/>
            </a:br>
            <a:r>
              <a:rPr lang="en-US" b="1" dirty="0" smtClean="0"/>
              <a:t>via Social Engineering</a:t>
            </a:r>
            <a:endParaRPr lang="en-US" b="1" dirty="0"/>
          </a:p>
        </p:txBody>
      </p:sp>
      <p:pic>
        <p:nvPicPr>
          <p:cNvPr id="8" name="Content Placeholder 7" descr="computer_geek.png"/>
          <p:cNvPicPr>
            <a:picLocks noGrp="1" noChangeAspect="1"/>
          </p:cNvPicPr>
          <p:nvPr>
            <p:ph idx="1"/>
          </p:nvPr>
        </p:nvPicPr>
        <p:blipFill>
          <a:blip r:embed="rId2" cstate="print"/>
          <a:stretch>
            <a:fillRect/>
          </a:stretch>
        </p:blipFill>
        <p:spPr>
          <a:xfrm>
            <a:off x="1876425" y="4887119"/>
            <a:ext cx="1333500" cy="1095375"/>
          </a:xfrm>
        </p:spPr>
      </p:pic>
      <p:pic>
        <p:nvPicPr>
          <p:cNvPr id="11" name="Picture 10" descr="At_Computer_silhouette_LCD.png"/>
          <p:cNvPicPr>
            <a:picLocks noChangeAspect="1"/>
          </p:cNvPicPr>
          <p:nvPr/>
        </p:nvPicPr>
        <p:blipFill>
          <a:blip r:embed="rId3" cstate="print"/>
          <a:stretch>
            <a:fillRect/>
          </a:stretch>
        </p:blipFill>
        <p:spPr>
          <a:xfrm>
            <a:off x="7200900" y="3343275"/>
            <a:ext cx="1333500" cy="1085850"/>
          </a:xfrm>
          <a:prstGeom prst="rect">
            <a:avLst/>
          </a:prstGeom>
        </p:spPr>
      </p:pic>
      <p:pic>
        <p:nvPicPr>
          <p:cNvPr id="12" name="Picture 11" descr="institution_icon.png"/>
          <p:cNvPicPr>
            <a:picLocks noChangeAspect="1"/>
          </p:cNvPicPr>
          <p:nvPr/>
        </p:nvPicPr>
        <p:blipFill>
          <a:blip r:embed="rId4" cstate="print"/>
          <a:stretch>
            <a:fillRect/>
          </a:stretch>
        </p:blipFill>
        <p:spPr>
          <a:xfrm>
            <a:off x="4676775" y="3257550"/>
            <a:ext cx="1219200" cy="1219200"/>
          </a:xfrm>
          <a:prstGeom prst="rect">
            <a:avLst/>
          </a:prstGeom>
        </p:spPr>
      </p:pic>
      <p:sp>
        <p:nvSpPr>
          <p:cNvPr id="13" name="Cloud Callout 12"/>
          <p:cNvSpPr/>
          <p:nvPr/>
        </p:nvSpPr>
        <p:spPr>
          <a:xfrm>
            <a:off x="1905001" y="1590674"/>
            <a:ext cx="2124074" cy="14763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err="1" smtClean="0">
                <a:solidFill>
                  <a:schemeClr val="tx1"/>
                </a:solidFill>
              </a:rPr>
              <a:t>Registars</a:t>
            </a:r>
            <a:r>
              <a:rPr lang="en-US" sz="1600" dirty="0" smtClean="0">
                <a:solidFill>
                  <a:schemeClr val="tx1"/>
                </a:solidFill>
              </a:rPr>
              <a:t> a domain close to the victim domain</a:t>
            </a:r>
          </a:p>
          <a:p>
            <a:pPr algn="ctr"/>
            <a:endParaRPr lang="en-US" dirty="0"/>
          </a:p>
        </p:txBody>
      </p:sp>
      <p:sp>
        <p:nvSpPr>
          <p:cNvPr id="17" name="Cloud Callout 16"/>
          <p:cNvSpPr/>
          <p:nvPr/>
        </p:nvSpPr>
        <p:spPr>
          <a:xfrm>
            <a:off x="2190749" y="3514725"/>
            <a:ext cx="1600201" cy="914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Proxy Server</a:t>
            </a:r>
            <a:endParaRPr lang="en-US" sz="1600" dirty="0">
              <a:solidFill>
                <a:schemeClr val="tx1"/>
              </a:solidFill>
            </a:endParaRPr>
          </a:p>
        </p:txBody>
      </p:sp>
      <p:cxnSp>
        <p:nvCxnSpPr>
          <p:cNvPr id="19" name="Straight Arrow Connector 18"/>
          <p:cNvCxnSpPr/>
          <p:nvPr/>
        </p:nvCxnSpPr>
        <p:spPr>
          <a:xfrm flipV="1">
            <a:off x="2400300" y="4562475"/>
            <a:ext cx="257180" cy="3429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52700" y="3181350"/>
            <a:ext cx="257180" cy="3429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05250" y="3952875"/>
            <a:ext cx="847725"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34075" y="4038600"/>
            <a:ext cx="847725"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05023" y="4429125"/>
            <a:ext cx="2952978" cy="584775"/>
          </a:xfrm>
          <a:prstGeom prst="rect">
            <a:avLst/>
          </a:prstGeom>
          <a:noFill/>
        </p:spPr>
        <p:txBody>
          <a:bodyPr wrap="square" rtlCol="0">
            <a:spAutoFit/>
          </a:bodyPr>
          <a:lstStyle/>
          <a:p>
            <a:pPr algn="ctr"/>
            <a:r>
              <a:rPr lang="en-US" sz="1600" dirty="0" smtClean="0"/>
              <a:t>Spoofed e-mail from CEO to CFO requesting wire transfer</a:t>
            </a:r>
            <a:endParaRPr lang="en-US" sz="1600" dirty="0"/>
          </a:p>
        </p:txBody>
      </p:sp>
      <p:sp>
        <p:nvSpPr>
          <p:cNvPr id="27" name="TextBox 26"/>
          <p:cNvSpPr txBox="1"/>
          <p:nvPr/>
        </p:nvSpPr>
        <p:spPr>
          <a:xfrm>
            <a:off x="4361903" y="2987675"/>
            <a:ext cx="1829347" cy="369332"/>
          </a:xfrm>
          <a:prstGeom prst="rect">
            <a:avLst/>
          </a:prstGeom>
          <a:noFill/>
        </p:spPr>
        <p:txBody>
          <a:bodyPr wrap="none" rtlCol="0">
            <a:spAutoFit/>
          </a:bodyPr>
          <a:lstStyle/>
          <a:p>
            <a:r>
              <a:rPr lang="en-US" dirty="0" smtClean="0"/>
              <a:t>@</a:t>
            </a:r>
            <a:r>
              <a:rPr lang="en-US" dirty="0" err="1" smtClean="0"/>
              <a:t>widgetco.com</a:t>
            </a:r>
            <a:endParaRPr lang="en-US" dirty="0"/>
          </a:p>
        </p:txBody>
      </p:sp>
      <p:sp>
        <p:nvSpPr>
          <p:cNvPr id="28" name="TextBox 27"/>
          <p:cNvSpPr txBox="1"/>
          <p:nvPr/>
        </p:nvSpPr>
        <p:spPr>
          <a:xfrm>
            <a:off x="3780878" y="1514475"/>
            <a:ext cx="1893467" cy="369332"/>
          </a:xfrm>
          <a:prstGeom prst="rect">
            <a:avLst/>
          </a:prstGeom>
          <a:noFill/>
        </p:spPr>
        <p:txBody>
          <a:bodyPr wrap="none" rtlCol="0">
            <a:spAutoFit/>
          </a:bodyPr>
          <a:lstStyle/>
          <a:p>
            <a:r>
              <a:rPr lang="en-US" dirty="0" smtClean="0"/>
              <a:t>@</a:t>
            </a:r>
            <a:r>
              <a:rPr lang="en-US" dirty="0" err="1" smtClean="0"/>
              <a:t>vvidgetco.com</a:t>
            </a:r>
            <a:endParaRPr lang="en-US" dirty="0"/>
          </a:p>
        </p:txBody>
      </p:sp>
      <p:sp>
        <p:nvSpPr>
          <p:cNvPr id="29" name="TextBox 28"/>
          <p:cNvSpPr txBox="1"/>
          <p:nvPr/>
        </p:nvSpPr>
        <p:spPr>
          <a:xfrm>
            <a:off x="6829425" y="2724150"/>
            <a:ext cx="2400300" cy="584775"/>
          </a:xfrm>
          <a:prstGeom prst="rect">
            <a:avLst/>
          </a:prstGeom>
          <a:noFill/>
        </p:spPr>
        <p:txBody>
          <a:bodyPr wrap="square" rtlCol="0">
            <a:spAutoFit/>
          </a:bodyPr>
          <a:lstStyle/>
          <a:p>
            <a:pPr algn="ctr"/>
            <a:r>
              <a:rPr lang="en-US" sz="1600" dirty="0" smtClean="0"/>
              <a:t>CFO or subordinate accounts managers</a:t>
            </a:r>
            <a:endParaRPr lang="en-US" sz="1600" dirty="0"/>
          </a:p>
        </p:txBody>
      </p:sp>
      <p:sp>
        <p:nvSpPr>
          <p:cNvPr id="30" name="TextBox 29"/>
          <p:cNvSpPr txBox="1"/>
          <p:nvPr/>
        </p:nvSpPr>
        <p:spPr>
          <a:xfrm>
            <a:off x="6905625" y="4457700"/>
            <a:ext cx="2400300" cy="338554"/>
          </a:xfrm>
          <a:prstGeom prst="rect">
            <a:avLst/>
          </a:prstGeom>
          <a:noFill/>
        </p:spPr>
        <p:txBody>
          <a:bodyPr wrap="square" rtlCol="0">
            <a:spAutoFit/>
          </a:bodyPr>
          <a:lstStyle/>
          <a:p>
            <a:pPr algn="ctr"/>
            <a:r>
              <a:rPr lang="en-US" sz="1600" dirty="0" smtClean="0"/>
              <a:t>Will it be caught?</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5400" b="1" dirty="0" smtClean="0">
                <a:solidFill>
                  <a:schemeClr val="tx1"/>
                </a:solidFill>
                <a:latin typeface="Agency FB" pitchFamily="34" charset="0"/>
              </a:rPr>
              <a:t>STATE ESPIONAGE</a:t>
            </a:r>
            <a:endParaRPr lang="en-US" sz="5400" b="1" dirty="0">
              <a:solidFill>
                <a:schemeClr val="tx1"/>
              </a:solidFill>
              <a:latin typeface="Agency FB" pitchFamily="34" charset="0"/>
            </a:endParaRPr>
          </a:p>
        </p:txBody>
      </p:sp>
      <p:sp>
        <p:nvSpPr>
          <p:cNvPr id="3" name="Content Placeholder 2"/>
          <p:cNvSpPr>
            <a:spLocks noGrp="1"/>
          </p:cNvSpPr>
          <p:nvPr>
            <p:ph idx="1"/>
          </p:nvPr>
        </p:nvSpPr>
        <p:spPr>
          <a:xfrm>
            <a:off x="4038600" y="2133600"/>
            <a:ext cx="4953000" cy="3810000"/>
          </a:xfrm>
        </p:spPr>
        <p:txBody>
          <a:bodyPr>
            <a:normAutofit/>
          </a:bodyPr>
          <a:lstStyle/>
          <a:p>
            <a:pPr>
              <a:buNone/>
            </a:pPr>
            <a:r>
              <a:rPr lang="en-US" sz="2400" b="1" dirty="0" smtClean="0">
                <a:latin typeface="Futura Lt BT" pitchFamily="34" charset="0"/>
              </a:rPr>
              <a:t>	Foreign adversaries use cyber tools as part of traditional intelligence-gathering and espionage activities. These adversaries conduct computer network operations that target military and governmental organizations’ intellectual property and insider information.</a:t>
            </a:r>
          </a:p>
          <a:p>
            <a:endParaRPr lang="en-US" dirty="0" smtClean="0"/>
          </a:p>
          <a:p>
            <a:endParaRPr lang="en-US" dirty="0"/>
          </a:p>
        </p:txBody>
      </p:sp>
      <p:pic>
        <p:nvPicPr>
          <p:cNvPr id="5122" name="Picture 2" descr="\\FBINET\R30HSS1D-HQ4\HOME4\vnguyen2\My Documents\My Pictures\THREATS PPT\cyber-matrix.jpg"/>
          <p:cNvPicPr>
            <a:picLocks noChangeAspect="1" noChangeArrowheads="1"/>
          </p:cNvPicPr>
          <p:nvPr/>
        </p:nvPicPr>
        <p:blipFill>
          <a:blip r:embed="rId3" cstate="print"/>
          <a:srcRect/>
          <a:stretch>
            <a:fillRect/>
          </a:stretch>
        </p:blipFill>
        <p:spPr bwMode="auto">
          <a:xfrm>
            <a:off x="0" y="1981200"/>
            <a:ext cx="4267200" cy="3733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5400" b="1" dirty="0" smtClean="0">
                <a:solidFill>
                  <a:schemeClr val="tx1"/>
                </a:solidFill>
                <a:latin typeface="Agency FB" pitchFamily="34" charset="0"/>
              </a:rPr>
              <a:t>CYBERTERRORISM</a:t>
            </a:r>
            <a:endParaRPr lang="en-US" sz="5400" b="1" dirty="0">
              <a:solidFill>
                <a:schemeClr val="tx1"/>
              </a:solidFill>
              <a:latin typeface="Agency FB" pitchFamily="34" charset="0"/>
            </a:endParaRPr>
          </a:p>
        </p:txBody>
      </p:sp>
      <p:pic>
        <p:nvPicPr>
          <p:cNvPr id="10" name="Picture 9" descr="Cyberterrorism2.jpg"/>
          <p:cNvPicPr>
            <a:picLocks noChangeAspect="1"/>
          </p:cNvPicPr>
          <p:nvPr/>
        </p:nvPicPr>
        <p:blipFill>
          <a:blip r:embed="rId3" cstate="print"/>
          <a:srcRect l="9829" r="9829"/>
          <a:stretch>
            <a:fillRect/>
          </a:stretch>
        </p:blipFill>
        <p:spPr>
          <a:xfrm>
            <a:off x="0" y="2073349"/>
            <a:ext cx="5456220" cy="3476846"/>
          </a:xfrm>
          <a:prstGeom prst="rect">
            <a:avLst/>
          </a:prstGeom>
        </p:spPr>
      </p:pic>
      <p:sp>
        <p:nvSpPr>
          <p:cNvPr id="11" name="Rectangle 10"/>
          <p:cNvSpPr/>
          <p:nvPr/>
        </p:nvSpPr>
        <p:spPr>
          <a:xfrm>
            <a:off x="5486401" y="1317520"/>
            <a:ext cx="3657599" cy="5632311"/>
          </a:xfrm>
          <a:prstGeom prst="rect">
            <a:avLst/>
          </a:prstGeom>
        </p:spPr>
        <p:txBody>
          <a:bodyPr wrap="square">
            <a:spAutoFit/>
          </a:bodyPr>
          <a:lstStyle/>
          <a:p>
            <a:pPr algn="ctr"/>
            <a:r>
              <a:rPr lang="en-US" sz="2000" b="1" dirty="0" err="1" smtClean="0">
                <a:latin typeface="Futura Lt BT" pitchFamily="34" charset="0"/>
              </a:rPr>
              <a:t>Cyberterrorism</a:t>
            </a:r>
            <a:r>
              <a:rPr lang="en-US" sz="2000" b="1" dirty="0" smtClean="0">
                <a:latin typeface="Futura Lt BT" pitchFamily="34" charset="0"/>
              </a:rPr>
              <a:t> is disruptive or destructive acts perpetrated against noncombatant targets at the direction, on behalf, or in support of a terrorist group or their ideology, through the use of computer network attack or exploitation.  Such intrusions/attacks are intended to intimidate or coerce a government or population in furtherance of a social, political, ideological, or religious agenda by causing disruption, inducing fear, or undermining confidence. </a:t>
            </a:r>
            <a:endParaRPr lang="en-US" sz="2000" b="1" dirty="0">
              <a:latin typeface="Futura Lt B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372148"/>
            <a:ext cx="8984512" cy="1143000"/>
          </a:xfrm>
        </p:spPr>
        <p:txBody>
          <a:bodyPr>
            <a:normAutofit fontScale="90000"/>
          </a:bodyPr>
          <a:lstStyle/>
          <a:p>
            <a:r>
              <a:rPr lang="en-US" sz="5400" b="1" dirty="0" smtClean="0">
                <a:solidFill>
                  <a:schemeClr val="tx1"/>
                </a:solidFill>
                <a:latin typeface="Agency FB" pitchFamily="34" charset="0"/>
              </a:rPr>
              <a:t>STATE-SPONSORED DISRUPTIONS/WAR</a:t>
            </a:r>
            <a:endParaRPr lang="en-US" dirty="0">
              <a:solidFill>
                <a:schemeClr val="tx1"/>
              </a:solidFill>
            </a:endParaRPr>
          </a:p>
        </p:txBody>
      </p:sp>
      <p:sp>
        <p:nvSpPr>
          <p:cNvPr id="3" name="Content Placeholder 2"/>
          <p:cNvSpPr>
            <a:spLocks noGrp="1"/>
          </p:cNvSpPr>
          <p:nvPr>
            <p:ph idx="1"/>
          </p:nvPr>
        </p:nvSpPr>
        <p:spPr>
          <a:xfrm>
            <a:off x="4231758" y="1791549"/>
            <a:ext cx="4912242" cy="4525963"/>
          </a:xfrm>
        </p:spPr>
        <p:txBody>
          <a:bodyPr>
            <a:normAutofit/>
          </a:bodyPr>
          <a:lstStyle/>
          <a:p>
            <a:pPr>
              <a:buNone/>
            </a:pPr>
            <a:r>
              <a:rPr lang="en-US" sz="2400" b="1" dirty="0" smtClean="0">
                <a:latin typeface="Futura Lt BT" pitchFamily="34" charset="0"/>
              </a:rPr>
              <a:t>	</a:t>
            </a:r>
            <a:r>
              <a:rPr lang="en-US" sz="2200" b="1" dirty="0" smtClean="0">
                <a:latin typeface="Futura Lt BT" pitchFamily="34" charset="0"/>
              </a:rPr>
              <a:t>Several nations are aggressively working to develop cyber warfare doctrine, programs, and capabilities. Cyber warfare enables a single entity to have a significant and serious impact by disrupting the supply, communications, and economic infrastructures that support military power – impacts that could affect the lives of citizens across the country.   </a:t>
            </a:r>
            <a:endParaRPr lang="en-US" sz="2200" b="1" dirty="0">
              <a:latin typeface="Futura Lt BT" pitchFamily="34" charset="0"/>
            </a:endParaRPr>
          </a:p>
        </p:txBody>
      </p:sp>
      <p:pic>
        <p:nvPicPr>
          <p:cNvPr id="6146" name="Picture 2" descr="\\FBINET\R30HSS1D-HQ4\HOME4\vnguyen2\My Documents\My Pictures\THREATS PPT\cyber.jpg"/>
          <p:cNvPicPr>
            <a:picLocks noChangeAspect="1" noChangeArrowheads="1"/>
          </p:cNvPicPr>
          <p:nvPr/>
        </p:nvPicPr>
        <p:blipFill>
          <a:blip r:embed="rId3" cstate="print"/>
          <a:srcRect/>
          <a:stretch>
            <a:fillRect/>
          </a:stretch>
        </p:blipFill>
        <p:spPr bwMode="auto">
          <a:xfrm>
            <a:off x="0" y="2052047"/>
            <a:ext cx="4254500" cy="4038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714500" y="1200150"/>
            <a:ext cx="702945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txBox="1">
            <a:spLocks noChangeArrowheads="1"/>
          </p:cNvSpPr>
          <p:nvPr/>
        </p:nvSpPr>
        <p:spPr>
          <a:xfrm>
            <a:off x="1876113" y="571501"/>
            <a:ext cx="6454492" cy="99060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lgn="ctr">
              <a:lnSpc>
                <a:spcPct val="80000"/>
              </a:lnSpc>
              <a:buClr>
                <a:srgbClr val="006699"/>
              </a:buClr>
              <a:buFont typeface="Wingdings 2"/>
              <a:buNone/>
              <a:tabLst>
                <a:tab pos="623888" algn="l"/>
              </a:tabLst>
              <a:defRPr/>
            </a:pPr>
            <a:r>
              <a:rPr lang="en-US" sz="3200" b="1" dirty="0" smtClean="0">
                <a:solidFill>
                  <a:schemeClr val="tx2">
                    <a:lumMod val="60000"/>
                    <a:lumOff val="40000"/>
                  </a:schemeClr>
                </a:solidFill>
              </a:rPr>
              <a:t>Social Media &amp; Your Organizations Networks</a:t>
            </a:r>
          </a:p>
          <a:p>
            <a:pPr marL="457200" indent="-457200" algn="ctr">
              <a:lnSpc>
                <a:spcPct val="80000"/>
              </a:lnSpc>
              <a:buClr>
                <a:schemeClr val="tx1"/>
              </a:buClr>
              <a:buNone/>
              <a:tabLst>
                <a:tab pos="623888" algn="l"/>
              </a:tabLst>
              <a:defRPr/>
            </a:pPr>
            <a:endParaRPr lang="en-US" dirty="0" smtClean="0"/>
          </a:p>
          <a:p>
            <a:pPr marL="457200" indent="-457200" algn="ctr">
              <a:lnSpc>
                <a:spcPct val="80000"/>
              </a:lnSpc>
              <a:buClr>
                <a:schemeClr val="tx1"/>
              </a:buClr>
              <a:buNone/>
              <a:tabLst>
                <a:tab pos="623888" algn="l"/>
              </a:tabLst>
              <a:defRPr/>
            </a:pPr>
            <a:endParaRPr lang="en-US" dirty="0" smtClean="0"/>
          </a:p>
          <a:p>
            <a:pPr algn="ctr">
              <a:lnSpc>
                <a:spcPct val="80000"/>
              </a:lnSpc>
              <a:buClr>
                <a:srgbClr val="FF9900"/>
              </a:buClr>
              <a:buFont typeface="Wingdings" pitchFamily="2" charset="2"/>
              <a:buNone/>
              <a:tabLst>
                <a:tab pos="623888" algn="l"/>
              </a:tabLst>
              <a:defRPr/>
            </a:pPr>
            <a:endParaRPr lang="en-US" sz="4000" b="1" dirty="0" smtClean="0">
              <a:solidFill>
                <a:srgbClr val="000066"/>
              </a:solidFill>
            </a:endParaRPr>
          </a:p>
        </p:txBody>
      </p:sp>
      <p:sp>
        <p:nvSpPr>
          <p:cNvPr id="9" name="TextBox 8"/>
          <p:cNvSpPr txBox="1"/>
          <p:nvPr/>
        </p:nvSpPr>
        <p:spPr>
          <a:xfrm>
            <a:off x="1752600" y="1866900"/>
            <a:ext cx="7391400" cy="4524315"/>
          </a:xfrm>
          <a:prstGeom prst="rect">
            <a:avLst/>
          </a:prstGeom>
          <a:noFill/>
        </p:spPr>
        <p:txBody>
          <a:bodyPr wrap="square" rtlCol="0">
            <a:spAutoFit/>
          </a:bodyPr>
          <a:lstStyle/>
          <a:p>
            <a:pPr>
              <a:buFont typeface="Wingdings" pitchFamily="2" charset="2"/>
              <a:buChar char="Ø"/>
            </a:pPr>
            <a:r>
              <a:rPr lang="en-US" sz="2400" dirty="0" smtClean="0"/>
              <a:t> Are you proactive in messaging on social media?</a:t>
            </a:r>
          </a:p>
          <a:p>
            <a:pPr>
              <a:buFont typeface="Wingdings" pitchFamily="2" charset="2"/>
              <a:buChar char="Ø"/>
            </a:pPr>
            <a:endParaRPr lang="en-US" sz="2400" dirty="0" smtClean="0"/>
          </a:p>
          <a:p>
            <a:pPr>
              <a:buFont typeface="Wingdings" pitchFamily="2" charset="2"/>
              <a:buChar char="Ø"/>
            </a:pPr>
            <a:r>
              <a:rPr lang="en-US" sz="2400" dirty="0" smtClean="0"/>
              <a:t>How are social media accounts handled in your organization?</a:t>
            </a:r>
          </a:p>
          <a:p>
            <a:pPr>
              <a:buFont typeface="Wingdings" pitchFamily="2" charset="2"/>
              <a:buChar char="Ø"/>
            </a:pPr>
            <a:endParaRPr lang="en-US" sz="2400" dirty="0" smtClean="0"/>
          </a:p>
          <a:p>
            <a:pPr lvl="1">
              <a:buFont typeface="Wingdings" pitchFamily="2" charset="2"/>
              <a:buChar char="Ø"/>
            </a:pPr>
            <a:r>
              <a:rPr lang="en-US" sz="2400" dirty="0" smtClean="0"/>
              <a:t>Business specific accounts?</a:t>
            </a:r>
          </a:p>
          <a:p>
            <a:pPr lvl="1"/>
            <a:endParaRPr lang="en-US" sz="2400" dirty="0" smtClean="0"/>
          </a:p>
          <a:p>
            <a:pPr lvl="1">
              <a:buFont typeface="Wingdings" pitchFamily="2" charset="2"/>
              <a:buChar char="Ø"/>
            </a:pPr>
            <a:r>
              <a:rPr lang="en-US" sz="2400" dirty="0" smtClean="0"/>
              <a:t>Connected to organizational webpage?</a:t>
            </a:r>
          </a:p>
          <a:p>
            <a:pPr lvl="1"/>
            <a:endParaRPr lang="en-US" sz="2400" dirty="0" smtClean="0"/>
          </a:p>
          <a:p>
            <a:pPr lvl="1">
              <a:buFont typeface="Wingdings" pitchFamily="2" charset="2"/>
              <a:buChar char="Ø"/>
            </a:pPr>
            <a:r>
              <a:rPr lang="en-US" sz="2400" dirty="0" smtClean="0"/>
              <a:t>Can you access personal accounts on the network?</a:t>
            </a:r>
          </a:p>
          <a:p>
            <a:pPr lvl="1"/>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AB7B543D38545A3F5DDD1B7516EFF" ma:contentTypeVersion="0" ma:contentTypeDescription="Create a new document." ma:contentTypeScope="" ma:versionID="b746f0c0eabe7b4dd9f1d6e72331436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7A34593-0287-4E78-984B-C35A5EB71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8A620F4-C877-499D-9A60-C729E4D9755C}">
  <ds:schemaRefs>
    <ds:schemaRef ds:uri="http://schemas.microsoft.com/sharepoint/v3/contenttype/forms"/>
  </ds:schemaRefs>
</ds:datastoreItem>
</file>

<file path=customXml/itemProps3.xml><?xml version="1.0" encoding="utf-8"?>
<ds:datastoreItem xmlns:ds="http://schemas.openxmlformats.org/officeDocument/2006/customXml" ds:itemID="{52D41F68-B992-4648-AF62-0D8958AF4ED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13534</TotalTime>
  <Words>370</Words>
  <Application>Microsoft Office PowerPoint</Application>
  <PresentationFormat>On-screen Show (4:3)</PresentationFormat>
  <Paragraphs>84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Who are the Adversaries?</vt:lpstr>
      <vt:lpstr>Slide 2</vt:lpstr>
      <vt:lpstr>HACKTIVISTS</vt:lpstr>
      <vt:lpstr>CRIMINAL</vt:lpstr>
      <vt:lpstr>  Business Email Compromise via Social Engineering</vt:lpstr>
      <vt:lpstr>STATE ESPIONAGE</vt:lpstr>
      <vt:lpstr>CYBERTERRORISM</vt:lpstr>
      <vt:lpstr>STATE-SPONSORED DISRUPTIONS/WAR</vt:lpstr>
      <vt:lpstr>Slide 9</vt:lpstr>
      <vt:lpstr>Slide 10</vt:lpstr>
    </vt:vector>
  </TitlesOfParts>
  <Company>Department Of Justice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Cyber Threat - DAD John Boles - Defense Sec. Alliance Council (U//FOUO)</dc:title>
  <dc:creator>UNet</dc:creator>
  <cp:lastModifiedBy>gechamberlin</cp:lastModifiedBy>
  <cp:revision>324</cp:revision>
  <dcterms:created xsi:type="dcterms:W3CDTF">2010-01-28T14:01:10Z</dcterms:created>
  <dcterms:modified xsi:type="dcterms:W3CDTF">2015-04-01T22:38:37Z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0x01010001EAB7B543D38545A3F5DDD1B7516EFF</vt:lpwstr>
  </property>
</Properties>
</file>