
<file path=[Content_Types].xml><?xml version="1.0" encoding="utf-8"?>
<Types xmlns="http://schemas.openxmlformats.org/package/2006/content-types">
  <Default Extension="rels" ContentType="application/vnd.openxmlformats-package.relationships+xml"/>
  <Default Extension="jpeg" ContentType="image/jpeg"/>
  <Default Extension="gif" ContentType="image/gif"/>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4.4.0.0-->
<p:presentation xmlns:r="http://schemas.openxmlformats.org/officeDocument/2006/relationships" xmlns:a="http://schemas.openxmlformats.org/drawingml/2006/main" xmlns:p="http://schemas.openxmlformats.org/presentationml/2006/main" showSpecialPlsOnTitleSld="0" removePersonalInfoOnSave="1" saveSubsetFonts="1">
  <p:sldMasterIdLst>
    <p:sldMasterId id="2147483649" r:id="rId2"/>
  </p:sldMasterIdLst>
  <p:notesMasterIdLst>
    <p:notesMasterId r:id="rId3"/>
  </p:notesMasterIdLst>
  <p:handoutMasterIdLst>
    <p:handoutMasterId r:id="rId4"/>
  </p:handoutMasterIdLst>
  <p:sldIdLst>
    <p:sldId id="568" r:id="rId5"/>
    <p:sldId id="514" r:id="rId6"/>
    <p:sldId id="618" r:id="rId7"/>
    <p:sldId id="641" r:id="rId8"/>
    <p:sldId id="649" r:id="rId9"/>
    <p:sldId id="650" r:id="rId10"/>
    <p:sldId id="620" r:id="rId11"/>
    <p:sldId id="621" r:id="rId12"/>
    <p:sldId id="648" r:id="rId13"/>
    <p:sldId id="662" r:id="rId14"/>
    <p:sldId id="647" r:id="rId15"/>
    <p:sldId id="646" r:id="rId16"/>
    <p:sldId id="651" r:id="rId17"/>
    <p:sldId id="638" r:id="rId18"/>
    <p:sldId id="631" r:id="rId19"/>
    <p:sldId id="632" r:id="rId20"/>
    <p:sldId id="633" r:id="rId21"/>
    <p:sldId id="636" r:id="rId22"/>
    <p:sldId id="637" r:id="rId23"/>
    <p:sldId id="635" r:id="rId24"/>
    <p:sldId id="640" r:id="rId25"/>
    <p:sldId id="642" r:id="rId26"/>
    <p:sldId id="665" r:id="rId27"/>
    <p:sldId id="667" r:id="rId28"/>
    <p:sldId id="668" r:id="rId29"/>
    <p:sldId id="669" r:id="rId30"/>
    <p:sldId id="617" r:id="rId31"/>
    <p:sldId id="652" r:id="rId32"/>
    <p:sldId id="655" r:id="rId33"/>
    <p:sldId id="654" r:id="rId34"/>
    <p:sldId id="653" r:id="rId35"/>
    <p:sldId id="659" r:id="rId36"/>
    <p:sldId id="616" r:id="rId37"/>
    <p:sldId id="577" r:id="rId38"/>
    <p:sldId id="578" r:id="rId39"/>
    <p:sldId id="583" r:id="rId40"/>
    <p:sldId id="582" r:id="rId41"/>
    <p:sldId id="581" r:id="rId42"/>
    <p:sldId id="579" r:id="rId43"/>
    <p:sldId id="612" r:id="rId44"/>
    <p:sldId id="604" r:id="rId45"/>
    <p:sldId id="622" r:id="rId46"/>
    <p:sldId id="605" r:id="rId47"/>
    <p:sldId id="603" r:id="rId48"/>
    <p:sldId id="602" r:id="rId49"/>
    <p:sldId id="601" r:id="rId50"/>
    <p:sldId id="609" r:id="rId51"/>
    <p:sldId id="608" r:id="rId52"/>
    <p:sldId id="606" r:id="rId53"/>
    <p:sldId id="623" r:id="rId54"/>
    <p:sldId id="624" r:id="rId55"/>
    <p:sldId id="625" r:id="rId56"/>
    <p:sldId id="626" r:id="rId57"/>
    <p:sldId id="627" r:id="rId58"/>
    <p:sldId id="586" r:id="rId59"/>
    <p:sldId id="587" r:id="rId60"/>
    <p:sldId id="585" r:id="rId61"/>
    <p:sldId id="629" r:id="rId62"/>
    <p:sldId id="591" r:id="rId63"/>
    <p:sldId id="592" r:id="rId64"/>
    <p:sldId id="595" r:id="rId65"/>
    <p:sldId id="596" r:id="rId66"/>
    <p:sldId id="656" r:id="rId67"/>
    <p:sldId id="657" r:id="rId68"/>
    <p:sldId id="658" r:id="rId69"/>
    <p:sldId id="643" r:id="rId70"/>
    <p:sldId id="660" r:id="rId71"/>
    <p:sldId id="661" r:id="rId72"/>
    <p:sldId id="644" r:id="rId73"/>
    <p:sldId id="645" r:id="rId74"/>
    <p:sldId id="663" r:id="rId75"/>
    <p:sldId id="664" r:id="rId76"/>
    <p:sldId id="564" r:id="rId77"/>
    <p:sldId id="630" r:id="rId78"/>
  </p:sldIdLst>
  <p:sldSz cx="9144000" cy="6858000" type="screen4x3"/>
  <p:notesSz cx="7010400" cy="9236075"/>
  <p:custDataLst>
    <p:tags r:id="rId7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r="http://schemas.openxmlformats.org/officeDocument/2006/relationships" xmlns:a="http://schemas.openxmlformats.org/drawingml/2006/main" xmlns:p="http://schemas.openxmlformats.org/presentationml/2006/main">
  <p:normalViewPr>
    <p:restoredLeft sz="13750" autoAdjust="0"/>
    <p:restoredTop sz="94577" autoAdjust="0"/>
  </p:normalViewPr>
  <p:slideViewPr>
    <p:cSldViewPr>
      <p:cViewPr>
        <p:scale>
          <a:sx n="75" d="100"/>
          <a:sy n="75" d="100"/>
        </p:scale>
        <p:origin x="-1506"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826" y="-108"/>
      </p:cViewPr>
      <p:guideLst>
        <p:guide orient="horz" pos="2909"/>
        <p:guide pos="2208"/>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slide" Target="slides/slide53.xml" /><Relationship Id="rId58" Type="http://schemas.openxmlformats.org/officeDocument/2006/relationships/slide" Target="slides/slide54.xml" /><Relationship Id="rId59" Type="http://schemas.openxmlformats.org/officeDocument/2006/relationships/slide" Target="slides/slide55.xml" /><Relationship Id="rId6" Type="http://schemas.openxmlformats.org/officeDocument/2006/relationships/slide" Target="slides/slide2.xml" /><Relationship Id="rId60" Type="http://schemas.openxmlformats.org/officeDocument/2006/relationships/slide" Target="slides/slide56.xml" /><Relationship Id="rId61" Type="http://schemas.openxmlformats.org/officeDocument/2006/relationships/slide" Target="slides/slide57.xml" /><Relationship Id="rId62" Type="http://schemas.openxmlformats.org/officeDocument/2006/relationships/slide" Target="slides/slide58.xml" /><Relationship Id="rId63" Type="http://schemas.openxmlformats.org/officeDocument/2006/relationships/slide" Target="slides/slide59.xml" /><Relationship Id="rId64" Type="http://schemas.openxmlformats.org/officeDocument/2006/relationships/slide" Target="slides/slide60.xml" /><Relationship Id="rId65" Type="http://schemas.openxmlformats.org/officeDocument/2006/relationships/slide" Target="slides/slide61.xml" /><Relationship Id="rId66" Type="http://schemas.openxmlformats.org/officeDocument/2006/relationships/slide" Target="slides/slide62.xml" /><Relationship Id="rId67" Type="http://schemas.openxmlformats.org/officeDocument/2006/relationships/slide" Target="slides/slide63.xml" /><Relationship Id="rId68" Type="http://schemas.openxmlformats.org/officeDocument/2006/relationships/slide" Target="slides/slide64.xml" /><Relationship Id="rId69" Type="http://schemas.openxmlformats.org/officeDocument/2006/relationships/slide" Target="slides/slide65.xml" /><Relationship Id="rId7" Type="http://schemas.openxmlformats.org/officeDocument/2006/relationships/slide" Target="slides/slide3.xml" /><Relationship Id="rId70" Type="http://schemas.openxmlformats.org/officeDocument/2006/relationships/slide" Target="slides/slide66.xml" /><Relationship Id="rId71" Type="http://schemas.openxmlformats.org/officeDocument/2006/relationships/slide" Target="slides/slide67.xml" /><Relationship Id="rId72" Type="http://schemas.openxmlformats.org/officeDocument/2006/relationships/slide" Target="slides/slide68.xml" /><Relationship Id="rId73" Type="http://schemas.openxmlformats.org/officeDocument/2006/relationships/slide" Target="slides/slide69.xml" /><Relationship Id="rId74" Type="http://schemas.openxmlformats.org/officeDocument/2006/relationships/slide" Target="slides/slide70.xml" /><Relationship Id="rId75" Type="http://schemas.openxmlformats.org/officeDocument/2006/relationships/slide" Target="slides/slide71.xml" /><Relationship Id="rId76" Type="http://schemas.openxmlformats.org/officeDocument/2006/relationships/slide" Target="slides/slide72.xml" /><Relationship Id="rId77" Type="http://schemas.openxmlformats.org/officeDocument/2006/relationships/slide" Target="slides/slide73.xml" /><Relationship Id="rId78" Type="http://schemas.openxmlformats.org/officeDocument/2006/relationships/slide" Target="slides/slide74.xml" /><Relationship Id="rId79" Type="http://schemas.openxmlformats.org/officeDocument/2006/relationships/tags" Target="tags/tag1.xml" /><Relationship Id="rId8" Type="http://schemas.openxmlformats.org/officeDocument/2006/relationships/slide" Target="slides/slide4.xml" /><Relationship Id="rId80" Type="http://schemas.openxmlformats.org/officeDocument/2006/relationships/presProps" Target="presProps.xml" /><Relationship Id="rId81" Type="http://schemas.openxmlformats.org/officeDocument/2006/relationships/viewProps" Target="viewProps.xml" /><Relationship Id="rId82" Type="http://schemas.openxmlformats.org/officeDocument/2006/relationships/theme" Target="theme/theme1.xml" /><Relationship Id="rId83" Type="http://schemas.openxmlformats.org/officeDocument/2006/relationships/tableStyles" Target="tableStyles.xml" /><Relationship Id="rId9" Type="http://schemas.openxmlformats.org/officeDocument/2006/relationships/slide" Target="slides/slide5.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1B11CAA3-22C5-4D96-A1AC-265A89315506}" type="doc">
      <dgm:prSet loTypeId="urn:microsoft.com/office/officeart/2005/8/layout/cycle2" loCatId="cycle" qsTypeId="urn:microsoft.com/office/officeart/2005/8/quickstyle/simple1" qsCatId="accent1" csTypeId="urn:microsoft.com/office/officeart/2005/8/colors/accent1_2" csCatId="accent1" phldr="1"/>
      <dgm:spPr/>
      <dgm:t>
        <a:bodyPr/>
        <a:lstStyle/>
        <a:p>
          <a:endParaRPr lang="en-US"/>
        </a:p>
      </dgm:t>
    </dgm:pt>
    <dgm:pt modelId="{2D0630E0-9B64-455B-B7B5-FFA122D6381A}" type="parTrans" cxnId="{B1AE20F5-3B97-47D5-AC78-9071D7FB1F91}">
      <dgm:prSet/>
      <dgm:spPr/>
      <dgm:t>
        <a:bodyPr/>
        <a:lstStyle/>
        <a:p>
          <a:endParaRPr lang="en-US"/>
        </a:p>
      </dgm:t>
    </dgm:pt>
    <dgm:pt modelId="{05493C1D-7836-49D0-8A79-A0EF20DA1F65}">
      <dgm:prSet/>
      <dgm:spPr>
        <a:solidFill>
          <a:srgbClr val="C00000"/>
        </a:solidFill>
      </dgm:spPr>
      <dgm:t>
        <a:bodyPr/>
        <a:lstStyle/>
        <a:p>
          <a:pPr rtl="0"/>
          <a:r>
            <a:rPr lang="en-US" smtClean="0">
              <a:solidFill>
                <a:schemeClr val="bg1"/>
              </a:solidFill>
            </a:rPr>
            <a:t>Identify</a:t>
          </a:r>
          <a:endParaRPr lang="en-US">
            <a:solidFill>
              <a:schemeClr val="bg1"/>
            </a:solidFill>
          </a:endParaRPr>
        </a:p>
      </dgm:t>
    </dgm:pt>
    <dgm:pt modelId="{332CE60D-2B40-4C63-8635-B4E80E02BC4D}" type="sibTrans" cxnId="{B1AE20F5-3B97-47D5-AC78-9071D7FB1F91}">
      <dgm:prSet/>
      <dgm:spPr>
        <a:solidFill>
          <a:srgbClr val="A10F2E"/>
        </a:solidFill>
      </dgm:spPr>
      <dgm:t>
        <a:bodyPr/>
        <a:lstStyle/>
        <a:p>
          <a:endParaRPr lang="en-US"/>
        </a:p>
      </dgm:t>
    </dgm:pt>
    <dgm:pt modelId="{BDEC1CD2-50AD-4D8B-9487-582E0C0DF176}" type="parTrans" cxnId="{93EC6875-83E5-454B-AA23-3CA03265FC50}">
      <dgm:prSet/>
      <dgm:spPr/>
      <dgm:t>
        <a:bodyPr/>
        <a:lstStyle/>
        <a:p>
          <a:endParaRPr lang="en-US"/>
        </a:p>
      </dgm:t>
    </dgm:pt>
    <dgm:pt modelId="{33D27F7D-D84D-4ACF-852A-18C0EBA05827}">
      <dgm:prSet/>
      <dgm:spPr>
        <a:solidFill>
          <a:srgbClr val="C00000"/>
        </a:solidFill>
      </dgm:spPr>
      <dgm:t>
        <a:bodyPr/>
        <a:lstStyle/>
        <a:p>
          <a:pPr rtl="0"/>
          <a:r>
            <a:rPr lang="en-US" smtClean="0">
              <a:solidFill>
                <a:schemeClr val="bg1"/>
              </a:solidFill>
            </a:rPr>
            <a:t>Protect</a:t>
          </a:r>
          <a:endParaRPr lang="en-US">
            <a:solidFill>
              <a:schemeClr val="bg1"/>
            </a:solidFill>
          </a:endParaRPr>
        </a:p>
      </dgm:t>
    </dgm:pt>
    <dgm:pt modelId="{6CFA91CF-B207-4AF9-923C-B305D49ECC03}" type="sibTrans" cxnId="{93EC6875-83E5-454B-AA23-3CA03265FC50}">
      <dgm:prSet/>
      <dgm:spPr>
        <a:solidFill>
          <a:srgbClr val="A10F2E"/>
        </a:solidFill>
      </dgm:spPr>
      <dgm:t>
        <a:bodyPr/>
        <a:lstStyle/>
        <a:p>
          <a:endParaRPr lang="en-US"/>
        </a:p>
      </dgm:t>
    </dgm:pt>
    <dgm:pt modelId="{C0B3DF62-9DC8-447C-8596-0AE7CA5AE4BD}" type="parTrans" cxnId="{9600790D-BB54-465A-AADE-557BDCFDC014}">
      <dgm:prSet/>
      <dgm:spPr/>
      <dgm:t>
        <a:bodyPr/>
        <a:lstStyle/>
        <a:p>
          <a:endParaRPr lang="en-US"/>
        </a:p>
      </dgm:t>
    </dgm:pt>
    <dgm:pt modelId="{C071DF0E-A619-4826-A443-43F8EEA23378}">
      <dgm:prSet/>
      <dgm:spPr>
        <a:solidFill>
          <a:srgbClr val="CC0000"/>
        </a:solidFill>
      </dgm:spPr>
      <dgm:t>
        <a:bodyPr/>
        <a:lstStyle/>
        <a:p>
          <a:pPr rtl="0"/>
          <a:r>
            <a:rPr lang="en-US" smtClean="0">
              <a:solidFill>
                <a:schemeClr val="bg1"/>
              </a:solidFill>
            </a:rPr>
            <a:t>Detect</a:t>
          </a:r>
          <a:endParaRPr lang="en-US">
            <a:solidFill>
              <a:schemeClr val="bg1"/>
            </a:solidFill>
          </a:endParaRPr>
        </a:p>
      </dgm:t>
    </dgm:pt>
    <dgm:pt modelId="{B30D66E1-1BA7-4864-913E-45FFBCD4C79E}" type="sibTrans" cxnId="{9600790D-BB54-465A-AADE-557BDCFDC014}">
      <dgm:prSet/>
      <dgm:spPr>
        <a:solidFill>
          <a:srgbClr val="A10F2E"/>
        </a:solidFill>
      </dgm:spPr>
      <dgm:t>
        <a:bodyPr/>
        <a:lstStyle/>
        <a:p>
          <a:endParaRPr lang="en-US"/>
        </a:p>
      </dgm:t>
    </dgm:pt>
    <dgm:pt modelId="{BE374349-CCCC-4862-B6AD-631756451399}" type="parTrans" cxnId="{C92099A9-9849-4EB2-93D3-3843CA19CAD7}">
      <dgm:prSet/>
      <dgm:spPr/>
      <dgm:t>
        <a:bodyPr/>
        <a:lstStyle/>
        <a:p>
          <a:endParaRPr lang="en-US"/>
        </a:p>
      </dgm:t>
    </dgm:pt>
    <dgm:pt modelId="{602C9ED3-69FC-497D-B11A-BBB152E1315D}">
      <dgm:prSet/>
      <dgm:spPr>
        <a:solidFill>
          <a:srgbClr val="CC0000"/>
        </a:solidFill>
      </dgm:spPr>
      <dgm:t>
        <a:bodyPr/>
        <a:lstStyle/>
        <a:p>
          <a:pPr rtl="0"/>
          <a:r>
            <a:rPr lang="en-US" smtClean="0">
              <a:solidFill>
                <a:schemeClr val="bg1"/>
              </a:solidFill>
            </a:rPr>
            <a:t>Respond</a:t>
          </a:r>
          <a:endParaRPr lang="en-US"/>
        </a:p>
      </dgm:t>
    </dgm:pt>
    <dgm:pt modelId="{C0DD9497-682A-4F8C-85E0-2F01C5DBAFD1}" type="sibTrans" cxnId="{C92099A9-9849-4EB2-93D3-3843CA19CAD7}">
      <dgm:prSet/>
      <dgm:spPr>
        <a:solidFill>
          <a:srgbClr val="A10F2E"/>
        </a:solidFill>
      </dgm:spPr>
      <dgm:t>
        <a:bodyPr/>
        <a:lstStyle/>
        <a:p>
          <a:endParaRPr lang="en-US"/>
        </a:p>
      </dgm:t>
    </dgm:pt>
    <dgm:pt modelId="{CD8D6AE6-AC1B-4AA1-B54E-25071D0114CF}" type="parTrans" cxnId="{03AC71FC-78C3-494C-83E2-0EDA2A7BAFD5}">
      <dgm:prSet/>
      <dgm:spPr/>
      <dgm:t>
        <a:bodyPr/>
        <a:lstStyle/>
        <a:p>
          <a:endParaRPr lang="en-US"/>
        </a:p>
      </dgm:t>
    </dgm:pt>
    <dgm:pt modelId="{88A06113-69C6-4C84-B29D-095003D84F29}">
      <dgm:prSet/>
      <dgm:spPr>
        <a:solidFill>
          <a:srgbClr val="CC0000"/>
        </a:solidFill>
      </dgm:spPr>
      <dgm:t>
        <a:bodyPr/>
        <a:lstStyle/>
        <a:p>
          <a:pPr rtl="0"/>
          <a:r>
            <a:rPr lang="en-US" smtClean="0">
              <a:solidFill>
                <a:schemeClr val="bg1"/>
              </a:solidFill>
            </a:rPr>
            <a:t>Recover</a:t>
          </a:r>
          <a:endParaRPr lang="en-US">
            <a:solidFill>
              <a:schemeClr val="bg1"/>
            </a:solidFill>
          </a:endParaRPr>
        </a:p>
      </dgm:t>
    </dgm:pt>
    <dgm:pt modelId="{6F32FBC1-803C-406F-9360-73E7FC75601B}" type="sibTrans" cxnId="{03AC71FC-78C3-494C-83E2-0EDA2A7BAFD5}">
      <dgm:prSet/>
      <dgm:spPr>
        <a:solidFill>
          <a:srgbClr val="A10F2E"/>
        </a:solidFill>
      </dgm:spPr>
      <dgm:t>
        <a:bodyPr/>
        <a:lstStyle/>
        <a:p>
          <a:endParaRPr lang="en-US"/>
        </a:p>
      </dgm:t>
    </dgm:pt>
    <dgm:pt modelId="{8C09F547-A928-4F6F-BF62-520932EA0B2A}" type="pres">
      <dgm:prSet presAssocID="{1B11CAA3-22C5-4D96-A1AC-265A89315506}" presName="cycle" presStyleLbl="node0">
        <dgm:presLayoutVars>
          <dgm:dir/>
          <dgm:resizeHandles val="exact"/>
        </dgm:presLayoutVars>
      </dgm:prSet>
      <dgm:spPr/>
      <dgm:t>
        <a:bodyPr/>
        <a:lstStyle/>
        <a:p>
          <a:endParaRPr lang="en-US"/>
        </a:p>
      </dgm:t>
    </dgm:pt>
    <dgm:pt modelId="{D2D9E8B4-659F-4B0D-BBD0-3B73D0A3495E}" type="pres">
      <dgm:prSet presAssocID="{05493C1D-7836-49D0-8A79-A0EF20DA1F65}" presName="node" presStyleLbl="node1" presStyleCnt="5">
        <dgm:presLayoutVars>
          <dgm:bulletEnabled val="1"/>
        </dgm:presLayoutVars>
      </dgm:prSet>
      <dgm:spPr/>
      <dgm:t>
        <a:bodyPr/>
        <a:lstStyle/>
        <a:p>
          <a:endParaRPr lang="en-US"/>
        </a:p>
      </dgm:t>
    </dgm:pt>
    <dgm:pt modelId="{FC82F50B-8C6D-4C65-912C-D9DCE5C899C2}" type="pres">
      <dgm:prSet presAssocID="{332CE60D-2B40-4C63-8635-B4E80E02BC4D}" presName="sibTrans" presStyleLbl="sibTrans2D1" presStyleCnt="5"/>
      <dgm:spPr/>
      <dgm:t>
        <a:bodyPr/>
        <a:lstStyle/>
        <a:p>
          <a:endParaRPr lang="en-US"/>
        </a:p>
      </dgm:t>
    </dgm:pt>
    <dgm:pt modelId="{CFE2847C-7D1E-435A-B32D-4E71AD3B0E76}" type="pres">
      <dgm:prSet presAssocID="{332CE60D-2B40-4C63-8635-B4E80E02BC4D}" presName="connectorText" presStyleLbl="sibTrans2D1" presStyleCnt="5"/>
      <dgm:spPr/>
      <dgm:t>
        <a:bodyPr/>
        <a:lstStyle/>
        <a:p>
          <a:endParaRPr lang="en-US"/>
        </a:p>
      </dgm:t>
    </dgm:pt>
    <dgm:pt modelId="{285CCD1B-A52C-4AC4-BDFB-18862EA37D1B}" type="pres">
      <dgm:prSet presAssocID="{33D27F7D-D84D-4ACF-852A-18C0EBA05827}" presName="node" presStyleLbl="node1" presStyleIdx="1" presStyleCnt="5">
        <dgm:presLayoutVars>
          <dgm:bulletEnabled val="1"/>
        </dgm:presLayoutVars>
      </dgm:prSet>
      <dgm:spPr/>
      <dgm:t>
        <a:bodyPr/>
        <a:lstStyle/>
        <a:p>
          <a:endParaRPr lang="en-US"/>
        </a:p>
      </dgm:t>
    </dgm:pt>
    <dgm:pt modelId="{0BB38097-34CF-4CE0-9133-C2638C881438}" type="pres">
      <dgm:prSet presAssocID="{6CFA91CF-B207-4AF9-923C-B305D49ECC03}" presName="sibTrans" presStyleLbl="sibTrans2D1" presStyleIdx="1" presStyleCnt="5"/>
      <dgm:spPr/>
      <dgm:t>
        <a:bodyPr/>
        <a:lstStyle/>
        <a:p>
          <a:endParaRPr lang="en-US"/>
        </a:p>
      </dgm:t>
    </dgm:pt>
    <dgm:pt modelId="{515B21EC-483F-4427-BEEE-43B5FA9EBF16}" type="pres">
      <dgm:prSet presAssocID="{6CFA91CF-B207-4AF9-923C-B305D49ECC03}" presName="connectorText" presStyleLbl="sibTrans2D1" presStyleIdx="1" presStyleCnt="5"/>
      <dgm:spPr/>
      <dgm:t>
        <a:bodyPr/>
        <a:lstStyle/>
        <a:p>
          <a:endParaRPr lang="en-US"/>
        </a:p>
      </dgm:t>
    </dgm:pt>
    <dgm:pt modelId="{D6244591-72F2-495A-B1CE-8B221D65167E}" type="pres">
      <dgm:prSet presAssocID="{C071DF0E-A619-4826-A443-43F8EEA23378}" presName="node" presStyleLbl="node1" presStyleIdx="2" presStyleCnt="5">
        <dgm:presLayoutVars>
          <dgm:bulletEnabled val="1"/>
        </dgm:presLayoutVars>
      </dgm:prSet>
      <dgm:spPr/>
      <dgm:t>
        <a:bodyPr/>
        <a:lstStyle/>
        <a:p>
          <a:endParaRPr lang="en-US"/>
        </a:p>
      </dgm:t>
    </dgm:pt>
    <dgm:pt modelId="{27F54FCD-13F5-4AC3-88FF-316858F935D1}" type="pres">
      <dgm:prSet presAssocID="{B30D66E1-1BA7-4864-913E-45FFBCD4C79E}" presName="sibTrans" presStyleLbl="sibTrans2D1" presStyleIdx="2" presStyleCnt="5"/>
      <dgm:spPr/>
      <dgm:t>
        <a:bodyPr/>
        <a:lstStyle/>
        <a:p>
          <a:endParaRPr lang="en-US"/>
        </a:p>
      </dgm:t>
    </dgm:pt>
    <dgm:pt modelId="{36322985-3E83-4334-A8B2-BF68D0159B35}" type="pres">
      <dgm:prSet presAssocID="{B30D66E1-1BA7-4864-913E-45FFBCD4C79E}" presName="connectorText" presStyleLbl="sibTrans2D1" presStyleIdx="2" presStyleCnt="5"/>
      <dgm:spPr/>
      <dgm:t>
        <a:bodyPr/>
        <a:lstStyle/>
        <a:p>
          <a:endParaRPr lang="en-US"/>
        </a:p>
      </dgm:t>
    </dgm:pt>
    <dgm:pt modelId="{1D52713B-33D9-45D6-84A2-46185E964C60}" type="pres">
      <dgm:prSet presAssocID="{602C9ED3-69FC-497D-B11A-BBB152E1315D}" presName="node" presStyleLbl="node1" presStyleIdx="3" presStyleCnt="5">
        <dgm:presLayoutVars>
          <dgm:bulletEnabled val="1"/>
        </dgm:presLayoutVars>
      </dgm:prSet>
      <dgm:spPr/>
      <dgm:t>
        <a:bodyPr/>
        <a:lstStyle/>
        <a:p>
          <a:endParaRPr lang="en-US"/>
        </a:p>
      </dgm:t>
    </dgm:pt>
    <dgm:pt modelId="{2A85FF64-455D-4FF6-9B5A-CB374F84AE30}" type="pres">
      <dgm:prSet presAssocID="{C0DD9497-682A-4F8C-85E0-2F01C5DBAFD1}" presName="sibTrans" presStyleLbl="sibTrans2D1" presStyleIdx="3" presStyleCnt="5"/>
      <dgm:spPr/>
      <dgm:t>
        <a:bodyPr/>
        <a:lstStyle/>
        <a:p>
          <a:endParaRPr lang="en-US"/>
        </a:p>
      </dgm:t>
    </dgm:pt>
    <dgm:pt modelId="{5A17D009-2075-4A07-9E2B-D42B7AE3B23A}" type="pres">
      <dgm:prSet presAssocID="{C0DD9497-682A-4F8C-85E0-2F01C5DBAFD1}" presName="connectorText" presStyleLbl="sibTrans2D1" presStyleIdx="3" presStyleCnt="5"/>
      <dgm:spPr/>
      <dgm:t>
        <a:bodyPr/>
        <a:lstStyle/>
        <a:p>
          <a:endParaRPr lang="en-US"/>
        </a:p>
      </dgm:t>
    </dgm:pt>
    <dgm:pt modelId="{A549031B-5BDA-477A-88DD-4718464FAE3E}" type="pres">
      <dgm:prSet presAssocID="{88A06113-69C6-4C84-B29D-095003D84F29}" presName="node" presStyleLbl="node1" presStyleIdx="4" presStyleCnt="5">
        <dgm:presLayoutVars>
          <dgm:bulletEnabled val="1"/>
        </dgm:presLayoutVars>
      </dgm:prSet>
      <dgm:spPr/>
      <dgm:t>
        <a:bodyPr/>
        <a:lstStyle/>
        <a:p>
          <a:endParaRPr lang="en-US"/>
        </a:p>
      </dgm:t>
    </dgm:pt>
    <dgm:pt modelId="{DC66D2A1-0C45-49BA-9D86-3C2C775CA738}" type="pres">
      <dgm:prSet presAssocID="{6F32FBC1-803C-406F-9360-73E7FC75601B}" presName="sibTrans" presStyleLbl="sibTrans2D1" presStyleIdx="4" presStyleCnt="5"/>
      <dgm:spPr/>
      <dgm:t>
        <a:bodyPr/>
        <a:lstStyle/>
        <a:p>
          <a:endParaRPr lang="en-US"/>
        </a:p>
      </dgm:t>
    </dgm:pt>
    <dgm:pt modelId="{7C61E529-C48F-4E15-B887-E069153CDCA7}" type="pres">
      <dgm:prSet presAssocID="{6F32FBC1-803C-406F-9360-73E7FC75601B}" presName="connectorText" presStyleLbl="sibTrans2D1" presStyleIdx="4" presStyleCnt="5"/>
      <dgm:spPr/>
      <dgm:t>
        <a:bodyPr/>
        <a:lstStyle/>
        <a:p>
          <a:endParaRPr lang="en-US"/>
        </a:p>
      </dgm:t>
    </dgm:pt>
  </dgm:ptLst>
  <dgm:cxnLst>
    <dgm:cxn modelId="{B1AE20F5-3B97-47D5-AC78-9071D7FB1F91}" srcId="{1B11CAA3-22C5-4D96-A1AC-265A89315506}" destId="{05493C1D-7836-49D0-8A79-A0EF20DA1F65}" srcOrd="0" destOrd="0" parTransId="{2D0630E0-9B64-455B-B7B5-FFA122D6381A}" sibTransId="{332CE60D-2B40-4C63-8635-B4E80E02BC4D}"/>
    <dgm:cxn modelId="{93EC6875-83E5-454B-AA23-3CA03265FC50}" srcId="{1B11CAA3-22C5-4D96-A1AC-265A89315506}" destId="{33D27F7D-D84D-4ACF-852A-18C0EBA05827}" srcOrd="1" destOrd="0" parTransId="{BDEC1CD2-50AD-4D8B-9487-582E0C0DF176}" sibTransId="{6CFA91CF-B207-4AF9-923C-B305D49ECC03}"/>
    <dgm:cxn modelId="{9600790D-BB54-465A-AADE-557BDCFDC014}" srcId="{1B11CAA3-22C5-4D96-A1AC-265A89315506}" destId="{C071DF0E-A619-4826-A443-43F8EEA23378}" srcOrd="2" destOrd="0" parTransId="{C0B3DF62-9DC8-447C-8596-0AE7CA5AE4BD}" sibTransId="{B30D66E1-1BA7-4864-913E-45FFBCD4C79E}"/>
    <dgm:cxn modelId="{C92099A9-9849-4EB2-93D3-3843CA19CAD7}" srcId="{1B11CAA3-22C5-4D96-A1AC-265A89315506}" destId="{602C9ED3-69FC-497D-B11A-BBB152E1315D}" srcOrd="3" destOrd="0" parTransId="{BE374349-CCCC-4862-B6AD-631756451399}" sibTransId="{C0DD9497-682A-4F8C-85E0-2F01C5DBAFD1}"/>
    <dgm:cxn modelId="{03AC71FC-78C3-494C-83E2-0EDA2A7BAFD5}" srcId="{1B11CAA3-22C5-4D96-A1AC-265A89315506}" destId="{88A06113-69C6-4C84-B29D-095003D84F29}" srcOrd="4" destOrd="0" parTransId="{CD8D6AE6-AC1B-4AA1-B54E-25071D0114CF}" sibTransId="{6F32FBC1-803C-406F-9360-73E7FC75601B}"/>
    <dgm:cxn modelId="{DF5028E7-642A-49D1-B233-A3248F31CDBE}" type="presOf" srcId="{1B11CAA3-22C5-4D96-A1AC-265A89315506}" destId="{8C09F547-A928-4F6F-BF62-520932EA0B2A}" srcOrd="0" destOrd="0" presId="urn:microsoft.com/office/officeart/2005/8/layout/cycle2"/>
    <dgm:cxn modelId="{913780EC-DBB7-463A-B354-DD03F6D20E07}" type="presParOf" srcId="{8C09F547-A928-4F6F-BF62-520932EA0B2A}" destId="{D2D9E8B4-659F-4B0D-BBD0-3B73D0A3495E}" srcOrd="0" destOrd="0" presId="urn:microsoft.com/office/officeart/2005/8/layout/cycle2"/>
    <dgm:cxn modelId="{FEE47216-FC4F-4284-8269-ED6E247C28B5}" type="presOf" srcId="{05493C1D-7836-49D0-8A79-A0EF20DA1F65}" destId="{D2D9E8B4-659F-4B0D-BBD0-3B73D0A3495E}" srcOrd="0" destOrd="0" presId="urn:microsoft.com/office/officeart/2005/8/layout/cycle2"/>
    <dgm:cxn modelId="{EF5D3BFB-B49A-4C73-A4F2-573B67F81C5E}" type="presParOf" srcId="{8C09F547-A928-4F6F-BF62-520932EA0B2A}" destId="{FC82F50B-8C6D-4C65-912C-D9DCE5C899C2}" srcOrd="1" destOrd="0" presId="urn:microsoft.com/office/officeart/2005/8/layout/cycle2"/>
    <dgm:cxn modelId="{6F8D6D7F-C876-4E09-9A1E-1EAD4F064703}" type="presOf" srcId="{332CE60D-2B40-4C63-8635-B4E80E02BC4D}" destId="{FC82F50B-8C6D-4C65-912C-D9DCE5C899C2}" srcOrd="0" destOrd="0" presId="urn:microsoft.com/office/officeart/2005/8/layout/cycle2"/>
    <dgm:cxn modelId="{9C540761-FEC1-4AB3-827B-42FCE608553E}" type="presParOf" srcId="{FC82F50B-8C6D-4C65-912C-D9DCE5C899C2}" destId="{CFE2847C-7D1E-435A-B32D-4E71AD3B0E76}" srcOrd="0" destOrd="0" presId="urn:microsoft.com/office/officeart/2005/8/layout/cycle2"/>
    <dgm:cxn modelId="{C5F9BB7F-98C8-4095-9BEE-23A7D7597B8B}" type="presOf" srcId="{332CE60D-2B40-4C63-8635-B4E80E02BC4D}" destId="{CFE2847C-7D1E-435A-B32D-4E71AD3B0E76}" srcOrd="1" destOrd="0" presId="urn:microsoft.com/office/officeart/2005/8/layout/cycle2"/>
    <dgm:cxn modelId="{3FDD4564-EAFB-4188-9F33-2EDD68EA91A6}" type="presParOf" srcId="{8C09F547-A928-4F6F-BF62-520932EA0B2A}" destId="{285CCD1B-A52C-4AC4-BDFB-18862EA37D1B}" srcOrd="2" destOrd="0" presId="urn:microsoft.com/office/officeart/2005/8/layout/cycle2"/>
    <dgm:cxn modelId="{63256397-99B6-4E82-B9D8-13C384C16414}" type="presOf" srcId="{33D27F7D-D84D-4ACF-852A-18C0EBA05827}" destId="{285CCD1B-A52C-4AC4-BDFB-18862EA37D1B}" srcOrd="0" destOrd="0" presId="urn:microsoft.com/office/officeart/2005/8/layout/cycle2"/>
    <dgm:cxn modelId="{59988166-6DE3-4573-9203-1EF069AC2C4E}" type="presParOf" srcId="{8C09F547-A928-4F6F-BF62-520932EA0B2A}" destId="{0BB38097-34CF-4CE0-9133-C2638C881438}" srcOrd="3" destOrd="0" presId="urn:microsoft.com/office/officeart/2005/8/layout/cycle2"/>
    <dgm:cxn modelId="{DFED3628-8CF0-4CEA-92CE-0B0DAEE7ADF0}" type="presOf" srcId="{6CFA91CF-B207-4AF9-923C-B305D49ECC03}" destId="{0BB38097-34CF-4CE0-9133-C2638C881438}" srcOrd="0" destOrd="0" presId="urn:microsoft.com/office/officeart/2005/8/layout/cycle2"/>
    <dgm:cxn modelId="{89F2440F-74DF-4316-8D61-70F9A78F32A9}" type="presParOf" srcId="{0BB38097-34CF-4CE0-9133-C2638C881438}" destId="{515B21EC-483F-4427-BEEE-43B5FA9EBF16}" srcOrd="0" destOrd="0" presId="urn:microsoft.com/office/officeart/2005/8/layout/cycle2"/>
    <dgm:cxn modelId="{CE20F724-6E3B-4529-8DC6-A76D1E59A9AD}" type="presOf" srcId="{6CFA91CF-B207-4AF9-923C-B305D49ECC03}" destId="{515B21EC-483F-4427-BEEE-43B5FA9EBF16}" srcOrd="1" destOrd="0" presId="urn:microsoft.com/office/officeart/2005/8/layout/cycle2"/>
    <dgm:cxn modelId="{9D2A36FD-7AC4-49E1-B006-F78FE2D98CF3}" type="presParOf" srcId="{8C09F547-A928-4F6F-BF62-520932EA0B2A}" destId="{D6244591-72F2-495A-B1CE-8B221D65167E}" srcOrd="4" destOrd="0" presId="urn:microsoft.com/office/officeart/2005/8/layout/cycle2"/>
    <dgm:cxn modelId="{3A13915E-1CCF-49AD-AE7B-35AE43C124A9}" type="presOf" srcId="{C071DF0E-A619-4826-A443-43F8EEA23378}" destId="{D6244591-72F2-495A-B1CE-8B221D65167E}" srcOrd="0" destOrd="0" presId="urn:microsoft.com/office/officeart/2005/8/layout/cycle2"/>
    <dgm:cxn modelId="{F88BC9AB-8254-4262-97EB-DF550DD8FE39}" type="presParOf" srcId="{8C09F547-A928-4F6F-BF62-520932EA0B2A}" destId="{27F54FCD-13F5-4AC3-88FF-316858F935D1}" srcOrd="5" destOrd="0" presId="urn:microsoft.com/office/officeart/2005/8/layout/cycle2"/>
    <dgm:cxn modelId="{51A3D5F7-2F6D-4A68-AA16-3EAA753B3490}" type="presOf" srcId="{B30D66E1-1BA7-4864-913E-45FFBCD4C79E}" destId="{27F54FCD-13F5-4AC3-88FF-316858F935D1}" srcOrd="0" destOrd="0" presId="urn:microsoft.com/office/officeart/2005/8/layout/cycle2"/>
    <dgm:cxn modelId="{E52E13BF-CEB8-4BBD-AB20-2E3C8D0D2D9E}" type="presParOf" srcId="{27F54FCD-13F5-4AC3-88FF-316858F935D1}" destId="{36322985-3E83-4334-A8B2-BF68D0159B35}" srcOrd="0" destOrd="0" presId="urn:microsoft.com/office/officeart/2005/8/layout/cycle2"/>
    <dgm:cxn modelId="{8EBA95C5-42D6-4C9C-9FEA-4F8AFA953047}" type="presOf" srcId="{B30D66E1-1BA7-4864-913E-45FFBCD4C79E}" destId="{36322985-3E83-4334-A8B2-BF68D0159B35}" srcOrd="1" destOrd="0" presId="urn:microsoft.com/office/officeart/2005/8/layout/cycle2"/>
    <dgm:cxn modelId="{442CF134-FE77-4208-A8C4-6905B63EBF01}" type="presParOf" srcId="{8C09F547-A928-4F6F-BF62-520932EA0B2A}" destId="{1D52713B-33D9-45D6-84A2-46185E964C60}" srcOrd="6" destOrd="0" presId="urn:microsoft.com/office/officeart/2005/8/layout/cycle2"/>
    <dgm:cxn modelId="{775A4AD6-F090-4773-9651-9593FF66FB86}" type="presOf" srcId="{602C9ED3-69FC-497D-B11A-BBB152E1315D}" destId="{1D52713B-33D9-45D6-84A2-46185E964C60}" srcOrd="0" destOrd="0" presId="urn:microsoft.com/office/officeart/2005/8/layout/cycle2"/>
    <dgm:cxn modelId="{A9C9E454-FB02-4D6D-BCD6-B36DEB220014}" type="presParOf" srcId="{8C09F547-A928-4F6F-BF62-520932EA0B2A}" destId="{2A85FF64-455D-4FF6-9B5A-CB374F84AE30}" srcOrd="7" destOrd="0" presId="urn:microsoft.com/office/officeart/2005/8/layout/cycle2"/>
    <dgm:cxn modelId="{5D95BB5F-B5FC-42C8-968D-2C96DB06F198}" type="presOf" srcId="{C0DD9497-682A-4F8C-85E0-2F01C5DBAFD1}" destId="{2A85FF64-455D-4FF6-9B5A-CB374F84AE30}" srcOrd="0" destOrd="0" presId="urn:microsoft.com/office/officeart/2005/8/layout/cycle2"/>
    <dgm:cxn modelId="{894ED3FE-0F72-48B4-BAF2-0DF1E684CD9A}" type="presParOf" srcId="{2A85FF64-455D-4FF6-9B5A-CB374F84AE30}" destId="{5A17D009-2075-4A07-9E2B-D42B7AE3B23A}" srcOrd="0" destOrd="0" presId="urn:microsoft.com/office/officeart/2005/8/layout/cycle2"/>
    <dgm:cxn modelId="{72CA3DE5-1F43-413D-8B90-FB61390FBB1B}" type="presOf" srcId="{C0DD9497-682A-4F8C-85E0-2F01C5DBAFD1}" destId="{5A17D009-2075-4A07-9E2B-D42B7AE3B23A}" srcOrd="1" destOrd="0" presId="urn:microsoft.com/office/officeart/2005/8/layout/cycle2"/>
    <dgm:cxn modelId="{75161FDD-AEAA-4FE3-9697-EDB567853A11}" type="presParOf" srcId="{8C09F547-A928-4F6F-BF62-520932EA0B2A}" destId="{A549031B-5BDA-477A-88DD-4718464FAE3E}" srcOrd="8" destOrd="0" presId="urn:microsoft.com/office/officeart/2005/8/layout/cycle2"/>
    <dgm:cxn modelId="{94CA940C-05DE-4BBF-9051-225ABF06759A}" type="presOf" srcId="{88A06113-69C6-4C84-B29D-095003D84F29}" destId="{A549031B-5BDA-477A-88DD-4718464FAE3E}" srcOrd="0" destOrd="0" presId="urn:microsoft.com/office/officeart/2005/8/layout/cycle2"/>
    <dgm:cxn modelId="{9FCAFB35-FCEC-43C9-A83F-9B6FE6DFED2F}" type="presParOf" srcId="{8C09F547-A928-4F6F-BF62-520932EA0B2A}" destId="{DC66D2A1-0C45-49BA-9D86-3C2C775CA738}" srcOrd="9" destOrd="0" presId="urn:microsoft.com/office/officeart/2005/8/layout/cycle2"/>
    <dgm:cxn modelId="{C75FA817-DE0D-4406-8E66-7546FA6F3556}" type="presOf" srcId="{6F32FBC1-803C-406F-9360-73E7FC75601B}" destId="{DC66D2A1-0C45-49BA-9D86-3C2C775CA738}" srcOrd="0" destOrd="0" presId="urn:microsoft.com/office/officeart/2005/8/layout/cycle2"/>
    <dgm:cxn modelId="{2E3AECFC-6A91-4C31-B31D-BAF32D427AF6}" type="presParOf" srcId="{DC66D2A1-0C45-49BA-9D86-3C2C775CA738}" destId="{7C61E529-C48F-4E15-B887-E069153CDCA7}" srcOrd="0" destOrd="0" presId="urn:microsoft.com/office/officeart/2005/8/layout/cycle2"/>
    <dgm:cxn modelId="{FE5DA83E-3325-4078-90DD-3C31F3C03194}" type="presOf" srcId="{6F32FBC1-803C-406F-9360-73E7FC75601B}" destId="{7C61E529-C48F-4E15-B887-E069153CDCA7}" srcOrd="1" destOrd="0" presId="urn:microsoft.com/office/officeart/2005/8/layout/cycle2"/>
  </dgm:cxnLst>
  <dgm:bg/>
  <dgm:whole>
    <a:ln/>
  </dgm:whole>
  <dgm:extLst>
    <a:ext uri="http://schemas.microsoft.com/office/drawing/2008/diagram">
      <dsp:dataModelExt xmlns:dsp="http://schemas.microsoft.com/office/drawing/2008/diagram" relId="rId3" minVer="http://schemas.openxmlformats.org/drawingml/2006/diagram"/>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1B11CAA3-22C5-4D96-A1AC-265A89315506}" type="doc">
      <dgm:prSet loTypeId="urn:microsoft.com/office/officeart/2005/8/layout/cycle2" loCatId="cycle" qsTypeId="urn:microsoft.com/office/officeart/2005/8/quickstyle/simple1" qsCatId="accent1" csTypeId="urn:microsoft.com/office/officeart/2005/8/colors/accent1_2" csCatId="accent1" phldr="1"/>
      <dgm:spPr/>
      <dgm:t>
        <a:bodyPr/>
        <a:lstStyle/>
        <a:p>
          <a:endParaRPr lang="en-US"/>
        </a:p>
      </dgm:t>
    </dgm:pt>
    <dgm:pt modelId="{2D0630E0-9B64-455B-B7B5-FFA122D6381A}" type="parTrans" cxnId="{35FBD9D6-1B76-467A-9E99-CA71ED410E50}">
      <dgm:prSet/>
      <dgm:spPr/>
      <dgm:t>
        <a:bodyPr/>
        <a:lstStyle/>
        <a:p>
          <a:endParaRPr lang="en-US"/>
        </a:p>
      </dgm:t>
    </dgm:pt>
    <dgm:pt modelId="{05493C1D-7836-49D0-8A79-A0EF20DA1F65}">
      <dgm:prSet/>
      <dgm:spPr>
        <a:solidFill>
          <a:srgbClr val="C00000"/>
        </a:solidFill>
      </dgm:spPr>
      <dgm:t>
        <a:bodyPr/>
        <a:lstStyle/>
        <a:p>
          <a:pPr rtl="0"/>
          <a:r>
            <a:rPr lang="en-US" smtClean="0">
              <a:solidFill>
                <a:schemeClr val="bg1">
                  <a:lumMod val="95000"/>
                </a:schemeClr>
              </a:solidFill>
            </a:rPr>
            <a:t>Identify</a:t>
          </a:r>
          <a:endParaRPr lang="en-US">
            <a:solidFill>
              <a:schemeClr val="bg1">
                <a:lumMod val="95000"/>
              </a:schemeClr>
            </a:solidFill>
          </a:endParaRPr>
        </a:p>
      </dgm:t>
    </dgm:pt>
    <dgm:pt modelId="{332CE60D-2B40-4C63-8635-B4E80E02BC4D}" type="sibTrans" cxnId="{35FBD9D6-1B76-467A-9E99-CA71ED410E50}">
      <dgm:prSet/>
      <dgm:spPr>
        <a:solidFill>
          <a:srgbClr val="A10F2E"/>
        </a:solidFill>
      </dgm:spPr>
      <dgm:t>
        <a:bodyPr/>
        <a:lstStyle/>
        <a:p>
          <a:endParaRPr lang="en-US"/>
        </a:p>
      </dgm:t>
    </dgm:pt>
    <dgm:pt modelId="{BDEC1CD2-50AD-4D8B-9487-582E0C0DF176}" type="parTrans" cxnId="{3107A71E-A74E-4096-AED9-EC59C03F3EB2}">
      <dgm:prSet/>
      <dgm:spPr/>
      <dgm:t>
        <a:bodyPr/>
        <a:lstStyle/>
        <a:p>
          <a:endParaRPr lang="en-US"/>
        </a:p>
      </dgm:t>
    </dgm:pt>
    <dgm:pt modelId="{33D27F7D-D84D-4ACF-852A-18C0EBA05827}">
      <dgm:prSet/>
      <dgm:spPr>
        <a:solidFill>
          <a:srgbClr val="C00000"/>
        </a:solidFill>
      </dgm:spPr>
      <dgm:t>
        <a:bodyPr/>
        <a:lstStyle/>
        <a:p>
          <a:pPr rtl="0"/>
          <a:r>
            <a:rPr lang="en-US" smtClean="0">
              <a:solidFill>
                <a:schemeClr val="bg1"/>
              </a:solidFill>
            </a:rPr>
            <a:t>Protect</a:t>
          </a:r>
          <a:endParaRPr lang="en-US">
            <a:solidFill>
              <a:schemeClr val="bg1"/>
            </a:solidFill>
          </a:endParaRPr>
        </a:p>
      </dgm:t>
    </dgm:pt>
    <dgm:pt modelId="{6CFA91CF-B207-4AF9-923C-B305D49ECC03}" type="sibTrans" cxnId="{3107A71E-A74E-4096-AED9-EC59C03F3EB2}">
      <dgm:prSet/>
      <dgm:spPr>
        <a:solidFill>
          <a:srgbClr val="A10F2E"/>
        </a:solidFill>
      </dgm:spPr>
      <dgm:t>
        <a:bodyPr/>
        <a:lstStyle/>
        <a:p>
          <a:endParaRPr lang="en-US"/>
        </a:p>
      </dgm:t>
    </dgm:pt>
    <dgm:pt modelId="{C0B3DF62-9DC8-447C-8596-0AE7CA5AE4BD}" type="parTrans" cxnId="{769DDC0C-0840-4C36-8469-7B28374B8A03}">
      <dgm:prSet/>
      <dgm:spPr/>
      <dgm:t>
        <a:bodyPr/>
        <a:lstStyle/>
        <a:p>
          <a:endParaRPr lang="en-US"/>
        </a:p>
      </dgm:t>
    </dgm:pt>
    <dgm:pt modelId="{C071DF0E-A619-4826-A443-43F8EEA23378}">
      <dgm:prSet/>
      <dgm:spPr>
        <a:solidFill>
          <a:srgbClr val="CC0000"/>
        </a:solidFill>
      </dgm:spPr>
      <dgm:t>
        <a:bodyPr/>
        <a:lstStyle/>
        <a:p>
          <a:pPr rtl="0"/>
          <a:r>
            <a:rPr lang="en-US" smtClean="0">
              <a:solidFill>
                <a:schemeClr val="bg1"/>
              </a:solidFill>
            </a:rPr>
            <a:t>Detect</a:t>
          </a:r>
          <a:endParaRPr lang="en-US">
            <a:solidFill>
              <a:schemeClr val="bg1"/>
            </a:solidFill>
          </a:endParaRPr>
        </a:p>
      </dgm:t>
    </dgm:pt>
    <dgm:pt modelId="{B30D66E1-1BA7-4864-913E-45FFBCD4C79E}" type="sibTrans" cxnId="{769DDC0C-0840-4C36-8469-7B28374B8A03}">
      <dgm:prSet/>
      <dgm:spPr>
        <a:solidFill>
          <a:srgbClr val="A10F2E"/>
        </a:solidFill>
      </dgm:spPr>
      <dgm:t>
        <a:bodyPr/>
        <a:lstStyle/>
        <a:p>
          <a:endParaRPr lang="en-US"/>
        </a:p>
      </dgm:t>
    </dgm:pt>
    <dgm:pt modelId="{BE374349-CCCC-4862-B6AD-631756451399}" type="parTrans" cxnId="{F080A543-D5F1-4BC4-A064-51282052DED7}">
      <dgm:prSet/>
      <dgm:spPr/>
      <dgm:t>
        <a:bodyPr/>
        <a:lstStyle/>
        <a:p>
          <a:endParaRPr lang="en-US"/>
        </a:p>
      </dgm:t>
    </dgm:pt>
    <dgm:pt modelId="{602C9ED3-69FC-497D-B11A-BBB152E1315D}">
      <dgm:prSet/>
      <dgm:spPr>
        <a:solidFill>
          <a:srgbClr val="CC0000"/>
        </a:solidFill>
      </dgm:spPr>
      <dgm:t>
        <a:bodyPr/>
        <a:lstStyle/>
        <a:p>
          <a:pPr rtl="0"/>
          <a:r>
            <a:rPr lang="en-US" smtClean="0">
              <a:solidFill>
                <a:schemeClr val="bg1"/>
              </a:solidFill>
            </a:rPr>
            <a:t>Respond</a:t>
          </a:r>
          <a:endParaRPr lang="en-US"/>
        </a:p>
      </dgm:t>
    </dgm:pt>
    <dgm:pt modelId="{C0DD9497-682A-4F8C-85E0-2F01C5DBAFD1}" type="sibTrans" cxnId="{F080A543-D5F1-4BC4-A064-51282052DED7}">
      <dgm:prSet/>
      <dgm:spPr>
        <a:solidFill>
          <a:srgbClr val="A10F2E"/>
        </a:solidFill>
      </dgm:spPr>
      <dgm:t>
        <a:bodyPr/>
        <a:lstStyle/>
        <a:p>
          <a:endParaRPr lang="en-US"/>
        </a:p>
      </dgm:t>
    </dgm:pt>
    <dgm:pt modelId="{CD8D6AE6-AC1B-4AA1-B54E-25071D0114CF}" type="parTrans" cxnId="{937FF2B2-BA2F-447C-84AE-9D8278E01BB3}">
      <dgm:prSet/>
      <dgm:spPr/>
      <dgm:t>
        <a:bodyPr/>
        <a:lstStyle/>
        <a:p>
          <a:endParaRPr lang="en-US"/>
        </a:p>
      </dgm:t>
    </dgm:pt>
    <dgm:pt modelId="{88A06113-69C6-4C84-B29D-095003D84F29}">
      <dgm:prSet/>
      <dgm:spPr>
        <a:solidFill>
          <a:srgbClr val="CC0000"/>
        </a:solidFill>
      </dgm:spPr>
      <dgm:t>
        <a:bodyPr/>
        <a:lstStyle/>
        <a:p>
          <a:pPr rtl="0"/>
          <a:r>
            <a:rPr lang="en-US" smtClean="0">
              <a:solidFill>
                <a:schemeClr val="bg1"/>
              </a:solidFill>
            </a:rPr>
            <a:t>Recover</a:t>
          </a:r>
          <a:endParaRPr lang="en-US">
            <a:solidFill>
              <a:schemeClr val="bg1"/>
            </a:solidFill>
          </a:endParaRPr>
        </a:p>
      </dgm:t>
    </dgm:pt>
    <dgm:pt modelId="{6F32FBC1-803C-406F-9360-73E7FC75601B}" type="sibTrans" cxnId="{937FF2B2-BA2F-447C-84AE-9D8278E01BB3}">
      <dgm:prSet/>
      <dgm:spPr>
        <a:solidFill>
          <a:srgbClr val="A10F2E"/>
        </a:solidFill>
      </dgm:spPr>
      <dgm:t>
        <a:bodyPr/>
        <a:lstStyle/>
        <a:p>
          <a:endParaRPr lang="en-US"/>
        </a:p>
      </dgm:t>
    </dgm:pt>
    <dgm:pt modelId="{8C09F547-A928-4F6F-BF62-520932EA0B2A}" type="pres">
      <dgm:prSet presAssocID="{1B11CAA3-22C5-4D96-A1AC-265A89315506}" presName="cycle" presStyleLbl="node0">
        <dgm:presLayoutVars>
          <dgm:dir/>
          <dgm:resizeHandles val="exact"/>
        </dgm:presLayoutVars>
      </dgm:prSet>
      <dgm:spPr/>
      <dgm:t>
        <a:bodyPr/>
        <a:lstStyle/>
        <a:p>
          <a:endParaRPr lang="en-US"/>
        </a:p>
      </dgm:t>
    </dgm:pt>
    <dgm:pt modelId="{D2D9E8B4-659F-4B0D-BBD0-3B73D0A3495E}" type="pres">
      <dgm:prSet presAssocID="{05493C1D-7836-49D0-8A79-A0EF20DA1F65}" presName="node" presStyleLbl="node1" presStyleCnt="5">
        <dgm:presLayoutVars>
          <dgm:bulletEnabled val="1"/>
        </dgm:presLayoutVars>
      </dgm:prSet>
      <dgm:spPr/>
      <dgm:t>
        <a:bodyPr/>
        <a:lstStyle/>
        <a:p>
          <a:endParaRPr lang="en-US"/>
        </a:p>
      </dgm:t>
    </dgm:pt>
    <dgm:pt modelId="{FC82F50B-8C6D-4C65-912C-D9DCE5C899C2}" type="pres">
      <dgm:prSet presAssocID="{332CE60D-2B40-4C63-8635-B4E80E02BC4D}" presName="sibTrans" presStyleLbl="sibTrans2D1" presStyleCnt="5"/>
      <dgm:spPr/>
      <dgm:t>
        <a:bodyPr/>
        <a:lstStyle/>
        <a:p>
          <a:endParaRPr lang="en-US"/>
        </a:p>
      </dgm:t>
    </dgm:pt>
    <dgm:pt modelId="{CFE2847C-7D1E-435A-B32D-4E71AD3B0E76}" type="pres">
      <dgm:prSet presAssocID="{332CE60D-2B40-4C63-8635-B4E80E02BC4D}" presName="connectorText" presStyleLbl="sibTrans2D1" presStyleCnt="5"/>
      <dgm:spPr/>
      <dgm:t>
        <a:bodyPr/>
        <a:lstStyle/>
        <a:p>
          <a:endParaRPr lang="en-US"/>
        </a:p>
      </dgm:t>
    </dgm:pt>
    <dgm:pt modelId="{285CCD1B-A52C-4AC4-BDFB-18862EA37D1B}" type="pres">
      <dgm:prSet presAssocID="{33D27F7D-D84D-4ACF-852A-18C0EBA05827}" presName="node" presStyleLbl="node1" presStyleIdx="1" presStyleCnt="5">
        <dgm:presLayoutVars>
          <dgm:bulletEnabled val="1"/>
        </dgm:presLayoutVars>
      </dgm:prSet>
      <dgm:spPr/>
      <dgm:t>
        <a:bodyPr/>
        <a:lstStyle/>
        <a:p>
          <a:endParaRPr lang="en-US"/>
        </a:p>
      </dgm:t>
    </dgm:pt>
    <dgm:pt modelId="{0BB38097-34CF-4CE0-9133-C2638C881438}" type="pres">
      <dgm:prSet presAssocID="{6CFA91CF-B207-4AF9-923C-B305D49ECC03}" presName="sibTrans" presStyleLbl="sibTrans2D1" presStyleIdx="1" presStyleCnt="5"/>
      <dgm:spPr/>
      <dgm:t>
        <a:bodyPr/>
        <a:lstStyle/>
        <a:p>
          <a:endParaRPr lang="en-US"/>
        </a:p>
      </dgm:t>
    </dgm:pt>
    <dgm:pt modelId="{515B21EC-483F-4427-BEEE-43B5FA9EBF16}" type="pres">
      <dgm:prSet presAssocID="{6CFA91CF-B207-4AF9-923C-B305D49ECC03}" presName="connectorText" presStyleLbl="sibTrans2D1" presStyleIdx="1" presStyleCnt="5"/>
      <dgm:spPr/>
      <dgm:t>
        <a:bodyPr/>
        <a:lstStyle/>
        <a:p>
          <a:endParaRPr lang="en-US"/>
        </a:p>
      </dgm:t>
    </dgm:pt>
    <dgm:pt modelId="{D6244591-72F2-495A-B1CE-8B221D65167E}" type="pres">
      <dgm:prSet presAssocID="{C071DF0E-A619-4826-A443-43F8EEA23378}" presName="node" presStyleLbl="node1" presStyleIdx="2" presStyleCnt="5">
        <dgm:presLayoutVars>
          <dgm:bulletEnabled val="1"/>
        </dgm:presLayoutVars>
      </dgm:prSet>
      <dgm:spPr/>
      <dgm:t>
        <a:bodyPr/>
        <a:lstStyle/>
        <a:p>
          <a:endParaRPr lang="en-US"/>
        </a:p>
      </dgm:t>
    </dgm:pt>
    <dgm:pt modelId="{27F54FCD-13F5-4AC3-88FF-316858F935D1}" type="pres">
      <dgm:prSet presAssocID="{B30D66E1-1BA7-4864-913E-45FFBCD4C79E}" presName="sibTrans" presStyleLbl="sibTrans2D1" presStyleIdx="2" presStyleCnt="5"/>
      <dgm:spPr/>
      <dgm:t>
        <a:bodyPr/>
        <a:lstStyle/>
        <a:p>
          <a:endParaRPr lang="en-US"/>
        </a:p>
      </dgm:t>
    </dgm:pt>
    <dgm:pt modelId="{36322985-3E83-4334-A8B2-BF68D0159B35}" type="pres">
      <dgm:prSet presAssocID="{B30D66E1-1BA7-4864-913E-45FFBCD4C79E}" presName="connectorText" presStyleLbl="sibTrans2D1" presStyleIdx="2" presStyleCnt="5"/>
      <dgm:spPr/>
      <dgm:t>
        <a:bodyPr/>
        <a:lstStyle/>
        <a:p>
          <a:endParaRPr lang="en-US"/>
        </a:p>
      </dgm:t>
    </dgm:pt>
    <dgm:pt modelId="{1D52713B-33D9-45D6-84A2-46185E964C60}" type="pres">
      <dgm:prSet presAssocID="{602C9ED3-69FC-497D-B11A-BBB152E1315D}" presName="node" presStyleLbl="node1" presStyleIdx="3" presStyleCnt="5">
        <dgm:presLayoutVars>
          <dgm:bulletEnabled val="1"/>
        </dgm:presLayoutVars>
      </dgm:prSet>
      <dgm:spPr/>
      <dgm:t>
        <a:bodyPr/>
        <a:lstStyle/>
        <a:p>
          <a:endParaRPr lang="en-US"/>
        </a:p>
      </dgm:t>
    </dgm:pt>
    <dgm:pt modelId="{2A85FF64-455D-4FF6-9B5A-CB374F84AE30}" type="pres">
      <dgm:prSet presAssocID="{C0DD9497-682A-4F8C-85E0-2F01C5DBAFD1}" presName="sibTrans" presStyleLbl="sibTrans2D1" presStyleIdx="3" presStyleCnt="5"/>
      <dgm:spPr/>
      <dgm:t>
        <a:bodyPr/>
        <a:lstStyle/>
        <a:p>
          <a:endParaRPr lang="en-US"/>
        </a:p>
      </dgm:t>
    </dgm:pt>
    <dgm:pt modelId="{5A17D009-2075-4A07-9E2B-D42B7AE3B23A}" type="pres">
      <dgm:prSet presAssocID="{C0DD9497-682A-4F8C-85E0-2F01C5DBAFD1}" presName="connectorText" presStyleLbl="sibTrans2D1" presStyleIdx="3" presStyleCnt="5"/>
      <dgm:spPr/>
      <dgm:t>
        <a:bodyPr/>
        <a:lstStyle/>
        <a:p>
          <a:endParaRPr lang="en-US"/>
        </a:p>
      </dgm:t>
    </dgm:pt>
    <dgm:pt modelId="{A549031B-5BDA-477A-88DD-4718464FAE3E}" type="pres">
      <dgm:prSet presAssocID="{88A06113-69C6-4C84-B29D-095003D84F29}" presName="node" presStyleLbl="node1" presStyleIdx="4" presStyleCnt="5">
        <dgm:presLayoutVars>
          <dgm:bulletEnabled val="1"/>
        </dgm:presLayoutVars>
      </dgm:prSet>
      <dgm:spPr/>
      <dgm:t>
        <a:bodyPr/>
        <a:lstStyle/>
        <a:p>
          <a:endParaRPr lang="en-US"/>
        </a:p>
      </dgm:t>
    </dgm:pt>
    <dgm:pt modelId="{DC66D2A1-0C45-49BA-9D86-3C2C775CA738}" type="pres">
      <dgm:prSet presAssocID="{6F32FBC1-803C-406F-9360-73E7FC75601B}" presName="sibTrans" presStyleLbl="sibTrans2D1" presStyleIdx="4" presStyleCnt="5"/>
      <dgm:spPr/>
      <dgm:t>
        <a:bodyPr/>
        <a:lstStyle/>
        <a:p>
          <a:endParaRPr lang="en-US"/>
        </a:p>
      </dgm:t>
    </dgm:pt>
    <dgm:pt modelId="{7C61E529-C48F-4E15-B887-E069153CDCA7}" type="pres">
      <dgm:prSet presAssocID="{6F32FBC1-803C-406F-9360-73E7FC75601B}" presName="connectorText" presStyleLbl="sibTrans2D1" presStyleIdx="4" presStyleCnt="5"/>
      <dgm:spPr/>
      <dgm:t>
        <a:bodyPr/>
        <a:lstStyle/>
        <a:p>
          <a:endParaRPr lang="en-US"/>
        </a:p>
      </dgm:t>
    </dgm:pt>
  </dgm:ptLst>
  <dgm:cxnLst>
    <dgm:cxn modelId="{35FBD9D6-1B76-467A-9E99-CA71ED410E50}" srcId="{1B11CAA3-22C5-4D96-A1AC-265A89315506}" destId="{05493C1D-7836-49D0-8A79-A0EF20DA1F65}" srcOrd="0" destOrd="0" parTransId="{2D0630E0-9B64-455B-B7B5-FFA122D6381A}" sibTransId="{332CE60D-2B40-4C63-8635-B4E80E02BC4D}"/>
    <dgm:cxn modelId="{3107A71E-A74E-4096-AED9-EC59C03F3EB2}" srcId="{1B11CAA3-22C5-4D96-A1AC-265A89315506}" destId="{33D27F7D-D84D-4ACF-852A-18C0EBA05827}" srcOrd="1" destOrd="0" parTransId="{BDEC1CD2-50AD-4D8B-9487-582E0C0DF176}" sibTransId="{6CFA91CF-B207-4AF9-923C-B305D49ECC03}"/>
    <dgm:cxn modelId="{769DDC0C-0840-4C36-8469-7B28374B8A03}" srcId="{1B11CAA3-22C5-4D96-A1AC-265A89315506}" destId="{C071DF0E-A619-4826-A443-43F8EEA23378}" srcOrd="2" destOrd="0" parTransId="{C0B3DF62-9DC8-447C-8596-0AE7CA5AE4BD}" sibTransId="{B30D66E1-1BA7-4864-913E-45FFBCD4C79E}"/>
    <dgm:cxn modelId="{F080A543-D5F1-4BC4-A064-51282052DED7}" srcId="{1B11CAA3-22C5-4D96-A1AC-265A89315506}" destId="{602C9ED3-69FC-497D-B11A-BBB152E1315D}" srcOrd="3" destOrd="0" parTransId="{BE374349-CCCC-4862-B6AD-631756451399}" sibTransId="{C0DD9497-682A-4F8C-85E0-2F01C5DBAFD1}"/>
    <dgm:cxn modelId="{937FF2B2-BA2F-447C-84AE-9D8278E01BB3}" srcId="{1B11CAA3-22C5-4D96-A1AC-265A89315506}" destId="{88A06113-69C6-4C84-B29D-095003D84F29}" srcOrd="4" destOrd="0" parTransId="{CD8D6AE6-AC1B-4AA1-B54E-25071D0114CF}" sibTransId="{6F32FBC1-803C-406F-9360-73E7FC75601B}"/>
    <dgm:cxn modelId="{F379AF93-DE0D-4FD0-8156-BE1F486A7FD6}" type="presOf" srcId="{1B11CAA3-22C5-4D96-A1AC-265A89315506}" destId="{8C09F547-A928-4F6F-BF62-520932EA0B2A}" srcOrd="0" destOrd="0" presId="urn:microsoft.com/office/officeart/2005/8/layout/cycle2"/>
    <dgm:cxn modelId="{AE7D7B4C-1EBC-4FFB-8411-E5595651C1AB}" type="presParOf" srcId="{8C09F547-A928-4F6F-BF62-520932EA0B2A}" destId="{D2D9E8B4-659F-4B0D-BBD0-3B73D0A3495E}" srcOrd="0" destOrd="0" presId="urn:microsoft.com/office/officeart/2005/8/layout/cycle2"/>
    <dgm:cxn modelId="{BEBAF18B-3852-4F33-8555-BAC27314CD37}" type="presOf" srcId="{05493C1D-7836-49D0-8A79-A0EF20DA1F65}" destId="{D2D9E8B4-659F-4B0D-BBD0-3B73D0A3495E}" srcOrd="0" destOrd="0" presId="urn:microsoft.com/office/officeart/2005/8/layout/cycle2"/>
    <dgm:cxn modelId="{E2ED70EB-85E5-421F-8D02-4D80AB686626}" type="presParOf" srcId="{8C09F547-A928-4F6F-BF62-520932EA0B2A}" destId="{FC82F50B-8C6D-4C65-912C-D9DCE5C899C2}" srcOrd="1" destOrd="0" presId="urn:microsoft.com/office/officeart/2005/8/layout/cycle2"/>
    <dgm:cxn modelId="{5408ACA3-F7DB-4003-8A3E-AA0B95D61455}" type="presOf" srcId="{332CE60D-2B40-4C63-8635-B4E80E02BC4D}" destId="{FC82F50B-8C6D-4C65-912C-D9DCE5C899C2}" srcOrd="0" destOrd="0" presId="urn:microsoft.com/office/officeart/2005/8/layout/cycle2"/>
    <dgm:cxn modelId="{8A2F171D-C8BF-4C6D-85B4-ED0BFB4805DC}" type="presParOf" srcId="{FC82F50B-8C6D-4C65-912C-D9DCE5C899C2}" destId="{CFE2847C-7D1E-435A-B32D-4E71AD3B0E76}" srcOrd="0" destOrd="0" presId="urn:microsoft.com/office/officeart/2005/8/layout/cycle2"/>
    <dgm:cxn modelId="{8FDD204B-B48B-479E-B09F-51358B93BF5F}" type="presOf" srcId="{332CE60D-2B40-4C63-8635-B4E80E02BC4D}" destId="{CFE2847C-7D1E-435A-B32D-4E71AD3B0E76}" srcOrd="1" destOrd="0" presId="urn:microsoft.com/office/officeart/2005/8/layout/cycle2"/>
    <dgm:cxn modelId="{9877E44D-D008-4B32-B409-F46DEEC8DC79}" type="presParOf" srcId="{8C09F547-A928-4F6F-BF62-520932EA0B2A}" destId="{285CCD1B-A52C-4AC4-BDFB-18862EA37D1B}" srcOrd="2" destOrd="0" presId="urn:microsoft.com/office/officeart/2005/8/layout/cycle2"/>
    <dgm:cxn modelId="{6B4D5FA4-48AE-4F1F-8E18-9B0E9425217B}" type="presOf" srcId="{33D27F7D-D84D-4ACF-852A-18C0EBA05827}" destId="{285CCD1B-A52C-4AC4-BDFB-18862EA37D1B}" srcOrd="0" destOrd="0" presId="urn:microsoft.com/office/officeart/2005/8/layout/cycle2"/>
    <dgm:cxn modelId="{7EE7F731-7AB7-4CE9-B4B7-50A405F3A6A1}" type="presParOf" srcId="{8C09F547-A928-4F6F-BF62-520932EA0B2A}" destId="{0BB38097-34CF-4CE0-9133-C2638C881438}" srcOrd="3" destOrd="0" presId="urn:microsoft.com/office/officeart/2005/8/layout/cycle2"/>
    <dgm:cxn modelId="{6BAECCAD-9A87-4D36-BEDE-98CEAF3C6560}" type="presOf" srcId="{6CFA91CF-B207-4AF9-923C-B305D49ECC03}" destId="{0BB38097-34CF-4CE0-9133-C2638C881438}" srcOrd="0" destOrd="0" presId="urn:microsoft.com/office/officeart/2005/8/layout/cycle2"/>
    <dgm:cxn modelId="{B1AA2A71-42D7-4293-933D-77965BFA8C2C}" type="presParOf" srcId="{0BB38097-34CF-4CE0-9133-C2638C881438}" destId="{515B21EC-483F-4427-BEEE-43B5FA9EBF16}" srcOrd="0" destOrd="0" presId="urn:microsoft.com/office/officeart/2005/8/layout/cycle2"/>
    <dgm:cxn modelId="{94C69D1B-C5BC-45E5-9D74-69223D6D27BB}" type="presOf" srcId="{6CFA91CF-B207-4AF9-923C-B305D49ECC03}" destId="{515B21EC-483F-4427-BEEE-43B5FA9EBF16}" srcOrd="1" destOrd="0" presId="urn:microsoft.com/office/officeart/2005/8/layout/cycle2"/>
    <dgm:cxn modelId="{181432BD-04EC-44CB-A343-56968E85B14E}" type="presParOf" srcId="{8C09F547-A928-4F6F-BF62-520932EA0B2A}" destId="{D6244591-72F2-495A-B1CE-8B221D65167E}" srcOrd="4" destOrd="0" presId="urn:microsoft.com/office/officeart/2005/8/layout/cycle2"/>
    <dgm:cxn modelId="{5E6FD28C-B5A3-47AA-B13F-93C64E117588}" type="presOf" srcId="{C071DF0E-A619-4826-A443-43F8EEA23378}" destId="{D6244591-72F2-495A-B1CE-8B221D65167E}" srcOrd="0" destOrd="0" presId="urn:microsoft.com/office/officeart/2005/8/layout/cycle2"/>
    <dgm:cxn modelId="{911D4AC6-3E49-4B86-9745-1547439E44E5}" type="presParOf" srcId="{8C09F547-A928-4F6F-BF62-520932EA0B2A}" destId="{27F54FCD-13F5-4AC3-88FF-316858F935D1}" srcOrd="5" destOrd="0" presId="urn:microsoft.com/office/officeart/2005/8/layout/cycle2"/>
    <dgm:cxn modelId="{F0DD6B63-36DD-48BD-A883-CA15A29FA3D3}" type="presOf" srcId="{B30D66E1-1BA7-4864-913E-45FFBCD4C79E}" destId="{27F54FCD-13F5-4AC3-88FF-316858F935D1}" srcOrd="0" destOrd="0" presId="urn:microsoft.com/office/officeart/2005/8/layout/cycle2"/>
    <dgm:cxn modelId="{4705A9B1-F166-45E6-BEC0-568487EC7069}" type="presParOf" srcId="{27F54FCD-13F5-4AC3-88FF-316858F935D1}" destId="{36322985-3E83-4334-A8B2-BF68D0159B35}" srcOrd="0" destOrd="0" presId="urn:microsoft.com/office/officeart/2005/8/layout/cycle2"/>
    <dgm:cxn modelId="{70F58834-2D9E-4F7A-ADC5-0C036AE5A556}" type="presOf" srcId="{B30D66E1-1BA7-4864-913E-45FFBCD4C79E}" destId="{36322985-3E83-4334-A8B2-BF68D0159B35}" srcOrd="1" destOrd="0" presId="urn:microsoft.com/office/officeart/2005/8/layout/cycle2"/>
    <dgm:cxn modelId="{526DDA96-EA56-4B17-816B-796E77628D5F}" type="presParOf" srcId="{8C09F547-A928-4F6F-BF62-520932EA0B2A}" destId="{1D52713B-33D9-45D6-84A2-46185E964C60}" srcOrd="6" destOrd="0" presId="urn:microsoft.com/office/officeart/2005/8/layout/cycle2"/>
    <dgm:cxn modelId="{0214DE91-5D27-4EA7-A441-B40B8C8408B9}" type="presOf" srcId="{602C9ED3-69FC-497D-B11A-BBB152E1315D}" destId="{1D52713B-33D9-45D6-84A2-46185E964C60}" srcOrd="0" destOrd="0" presId="urn:microsoft.com/office/officeart/2005/8/layout/cycle2"/>
    <dgm:cxn modelId="{3C4C706B-CE52-4C44-9E14-1DB537EF406E}" type="presParOf" srcId="{8C09F547-A928-4F6F-BF62-520932EA0B2A}" destId="{2A85FF64-455D-4FF6-9B5A-CB374F84AE30}" srcOrd="7" destOrd="0" presId="urn:microsoft.com/office/officeart/2005/8/layout/cycle2"/>
    <dgm:cxn modelId="{FF51ADB8-AC24-4720-90F0-4E7F6A136156}" type="presOf" srcId="{C0DD9497-682A-4F8C-85E0-2F01C5DBAFD1}" destId="{2A85FF64-455D-4FF6-9B5A-CB374F84AE30}" srcOrd="0" destOrd="0" presId="urn:microsoft.com/office/officeart/2005/8/layout/cycle2"/>
    <dgm:cxn modelId="{D9E606EF-4D20-485E-9857-736849DE3C35}" type="presParOf" srcId="{2A85FF64-455D-4FF6-9B5A-CB374F84AE30}" destId="{5A17D009-2075-4A07-9E2B-D42B7AE3B23A}" srcOrd="0" destOrd="0" presId="urn:microsoft.com/office/officeart/2005/8/layout/cycle2"/>
    <dgm:cxn modelId="{3D66DD43-0851-4223-BF32-4B6D387EBA87}" type="presOf" srcId="{C0DD9497-682A-4F8C-85E0-2F01C5DBAFD1}" destId="{5A17D009-2075-4A07-9E2B-D42B7AE3B23A}" srcOrd="1" destOrd="0" presId="urn:microsoft.com/office/officeart/2005/8/layout/cycle2"/>
    <dgm:cxn modelId="{D71C6F0F-2B05-4A9D-B18D-D534222D1120}" type="presParOf" srcId="{8C09F547-A928-4F6F-BF62-520932EA0B2A}" destId="{A549031B-5BDA-477A-88DD-4718464FAE3E}" srcOrd="8" destOrd="0" presId="urn:microsoft.com/office/officeart/2005/8/layout/cycle2"/>
    <dgm:cxn modelId="{98E150D1-4ADD-4830-8476-469A0D460E9B}" type="presOf" srcId="{88A06113-69C6-4C84-B29D-095003D84F29}" destId="{A549031B-5BDA-477A-88DD-4718464FAE3E}" srcOrd="0" destOrd="0" presId="urn:microsoft.com/office/officeart/2005/8/layout/cycle2"/>
    <dgm:cxn modelId="{92076FB3-FAC8-4786-AEF3-56CF42C8E8A3}" type="presParOf" srcId="{8C09F547-A928-4F6F-BF62-520932EA0B2A}" destId="{DC66D2A1-0C45-49BA-9D86-3C2C775CA738}" srcOrd="9" destOrd="0" presId="urn:microsoft.com/office/officeart/2005/8/layout/cycle2"/>
    <dgm:cxn modelId="{F6C78C7B-B8CE-4F2C-95E9-A6994D7020D6}" type="presOf" srcId="{6F32FBC1-803C-406F-9360-73E7FC75601B}" destId="{DC66D2A1-0C45-49BA-9D86-3C2C775CA738}" srcOrd="0" destOrd="0" presId="urn:microsoft.com/office/officeart/2005/8/layout/cycle2"/>
    <dgm:cxn modelId="{DF0ECF79-8C1F-4793-A070-316E9497982E}" type="presParOf" srcId="{DC66D2A1-0C45-49BA-9D86-3C2C775CA738}" destId="{7C61E529-C48F-4E15-B887-E069153CDCA7}" srcOrd="0" destOrd="0" presId="urn:microsoft.com/office/officeart/2005/8/layout/cycle2"/>
    <dgm:cxn modelId="{76F800FC-873A-47E5-B23D-8A2C0948ECAB}" type="presOf" srcId="{6F32FBC1-803C-406F-9360-73E7FC75601B}" destId="{7C61E529-C48F-4E15-B887-E069153CDCA7}" srcOrd="1" destOrd="0" presId="urn:microsoft.com/office/officeart/2005/8/layout/cycle2"/>
  </dgm:cxnLst>
  <dgm:bg/>
  <dgm:whole>
    <a:ln/>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9" name=""/>
      <dsp:cNvGrpSpPr/>
    </dsp:nvGrpSpPr>
    <dsp:grpSpPr/>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9" name=""/>
      <dsp:cNvGrpSpPr/>
    </dsp:nvGrpSpPr>
    <dsp:grpSpPr/>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if>
        <dgm:else name="Name14"/>
      </dgm:choose>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if>
        <dgm:else name="Name14"/>
      </dgm:choos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0" y="0"/>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anchor="t" anchorCtr="0" compatLnSpc="1">
            <a:prstTxWarp prst="textNoShape">
              <a:avLst/>
            </a:prstTxWarp>
          </a:bodyPr>
          <a:lstStyle>
            <a:lvl1pPr eaLnBrk="1" hangingPunct="1">
              <a:defRPr sz="1200"/>
            </a:lvl1pPr>
          </a:lstStyle>
          <a:p>
            <a:endParaRPr lang="en-US"/>
          </a:p>
        </p:txBody>
      </p:sp>
      <p:sp>
        <p:nvSpPr>
          <p:cNvPr id="15363" name="Rectangle 3"/>
          <p:cNvSpPr>
            <a:spLocks noGrp="1" noChangeArrowheads="1"/>
          </p:cNvSpPr>
          <p:nvPr>
            <p:ph type="dt" sz="quarter" idx="1"/>
          </p:nvPr>
        </p:nvSpPr>
        <p:spPr>
          <a:xfrm>
            <a:off x="3970938" y="0"/>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anchor="t" anchorCtr="0" compatLnSpc="1">
            <a:prstTxWarp prst="textNoShape">
              <a:avLst/>
            </a:prstTxWarp>
          </a:bodyPr>
          <a:lstStyle>
            <a:lvl1pPr algn="r" eaLnBrk="1" hangingPunct="1">
              <a:defRPr sz="1200"/>
            </a:lvl1pPr>
          </a:lstStyle>
          <a:p>
            <a:endParaRPr lang="en-US"/>
          </a:p>
        </p:txBody>
      </p:sp>
      <p:sp>
        <p:nvSpPr>
          <p:cNvPr id="15364" name="Rectangle 4"/>
          <p:cNvSpPr>
            <a:spLocks noGrp="1" noChangeArrowheads="1"/>
          </p:cNvSpPr>
          <p:nvPr>
            <p:ph type="ftr" sz="quarter" idx="2"/>
          </p:nvPr>
        </p:nvSpPr>
        <p:spPr>
          <a:xfrm>
            <a:off x="0" y="8772668"/>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anchor="b" anchorCtr="0" compatLnSpc="1">
            <a:prstTxWarp prst="textNoShape">
              <a:avLst/>
            </a:prstTxWarp>
          </a:bodyPr>
          <a:lstStyle>
            <a:lvl1pPr eaLnBrk="1" hangingPunct="1">
              <a:defRPr sz="1200"/>
            </a:lvl1pPr>
          </a:lstStyle>
          <a:p>
            <a:endParaRPr lang="en-US"/>
          </a:p>
        </p:txBody>
      </p:sp>
      <p:sp>
        <p:nvSpPr>
          <p:cNvPr id="15365" name="Rectangle 5"/>
          <p:cNvSpPr>
            <a:spLocks noGrp="1" noChangeArrowheads="1"/>
          </p:cNvSpPr>
          <p:nvPr>
            <p:ph type="sldNum" sz="quarter" idx="3"/>
          </p:nvPr>
        </p:nvSpPr>
        <p:spPr>
          <a:xfrm>
            <a:off x="3970938" y="8772668"/>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anchor="b" anchorCtr="0" compatLnSpc="1">
            <a:prstTxWarp prst="textNoShape">
              <a:avLst/>
            </a:prstTxWarp>
          </a:bodyPr>
          <a:lstStyle>
            <a:lvl1pPr algn="r" eaLnBrk="1" hangingPunct="1">
              <a:defRPr sz="1200"/>
            </a:lvl1pPr>
          </a:lstStyle>
          <a:p>
            <a:fld id="{A629FB96-0916-4480-88D5-64C9DBB0E9D7}" type="slidenum">
              <a:rPr lang="en-US"/>
              <a:t>‹#›</a:t>
            </a:fld>
          </a:p>
        </p:txBody>
      </p:sp>
    </p:spTree>
    <p:extLst>
      <p:ext uri="{BB962C8B-B14F-4D97-AF65-F5344CB8AC3E}">
        <p14:creationId xmlns:p14="http://schemas.microsoft.com/office/powerpoint/2010/main" val="2123191769"/>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a:xfrm>
            <a:off x="0" y="0"/>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anchor="t" anchorCtr="0" compatLnSpc="1">
            <a:prstTxWarp prst="textNoShape">
              <a:avLst/>
            </a:prstTxWarp>
          </a:bodyPr>
          <a:lstStyle>
            <a:lvl1pPr eaLnBrk="1" hangingPunct="1">
              <a:defRPr sz="1200"/>
            </a:lvl1pPr>
          </a:lstStyle>
          <a:p>
            <a:endParaRPr lang="en-US"/>
          </a:p>
        </p:txBody>
      </p:sp>
      <p:sp>
        <p:nvSpPr>
          <p:cNvPr id="4099" name="Rectangle 3"/>
          <p:cNvSpPr>
            <a:spLocks noGrp="1" noChangeArrowheads="1"/>
          </p:cNvSpPr>
          <p:nvPr>
            <p:ph type="dt" idx="1"/>
          </p:nvPr>
        </p:nvSpPr>
        <p:spPr>
          <a:xfrm>
            <a:off x="3970938" y="0"/>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anchor="t" anchorCtr="0" compatLnSpc="1">
            <a:prstTxWarp prst="textNoShape">
              <a:avLst/>
            </a:prstTxWarp>
          </a:bodyPr>
          <a:lstStyle>
            <a:lvl1pPr algn="r" eaLnBrk="1" hangingPunct="1">
              <a:defRPr sz="1200"/>
            </a:lvl1pPr>
          </a:lstStyle>
          <a:p>
            <a:endParaRPr lang="en-US"/>
          </a:p>
        </p:txBody>
      </p:sp>
      <p:sp>
        <p:nvSpPr>
          <p:cNvPr id="4100" name="Rectangle 4"/>
          <p:cNvSpPr>
            <a:spLocks noGrp="1" noRot="1" noChangeAspect="1" noChangeArrowheads="1" noTextEdit="1"/>
          </p:cNvSpPr>
          <p:nvPr>
            <p:ph type="sldImg" idx="2"/>
          </p:nvPr>
        </p:nvSpPr>
        <p:spPr>
          <a:xfrm>
            <a:off x="1195388" y="692150"/>
            <a:ext cx="4619625" cy="3463925"/>
          </a:xfrm>
          <a:prstGeom prst="rect">
            <a:avLst/>
          </a:prstGeom>
          <a:noFill/>
          <a:ln w="9525">
            <a:solidFill>
              <a:srgbClr val="000000"/>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a:xfrm>
            <a:off x="701040" y="4387136"/>
            <a:ext cx="5608320" cy="415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a:xfrm>
            <a:off x="0" y="8772668"/>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anchor="b"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sldNum" sz="quarter" idx="5"/>
          </p:nvPr>
        </p:nvSpPr>
        <p:spPr>
          <a:xfrm>
            <a:off x="3970938" y="8772668"/>
            <a:ext cx="3037840" cy="46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anchor="b" anchorCtr="0" compatLnSpc="1">
            <a:prstTxWarp prst="textNoShape">
              <a:avLst/>
            </a:prstTxWarp>
          </a:bodyPr>
          <a:lstStyle>
            <a:lvl1pPr algn="r" eaLnBrk="1" hangingPunct="1">
              <a:defRPr sz="1200"/>
            </a:lvl1pPr>
          </a:lstStyle>
          <a:p>
            <a:fld id="{2EC31D4F-4E1D-44AC-95AF-FCDAD10816B1}" type="slidenum">
              <a:rPr lang="en-US"/>
              <a:t>‹#›</a:t>
            </a:fld>
          </a:p>
        </p:txBody>
      </p:sp>
    </p:spTree>
    <p:extLst>
      <p:ext uri="{BB962C8B-B14F-4D97-AF65-F5344CB8AC3E}">
        <p14:creationId xmlns:p14="http://schemas.microsoft.com/office/powerpoint/2010/main" val="40474659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57.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58.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59.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0.xml.rels>&#65279;<?xml version="1.0" encoding="utf-8" standalone="yes"?><Relationships xmlns="http://schemas.openxmlformats.org/package/2006/relationships"><Relationship Id="rId1" Type="http://schemas.openxmlformats.org/officeDocument/2006/relationships/slide" Target="../slides/slide60.xml" /><Relationship Id="rId2" Type="http://schemas.openxmlformats.org/officeDocument/2006/relationships/notesMaster" Target="../notesMasters/notesMaster1.xml" /></Relationships>
</file>

<file path=ppt/notesSlides/_rels/notesSlide61.xml.rels>&#65279;<?xml version="1.0" encoding="utf-8" standalone="yes"?><Relationships xmlns="http://schemas.openxmlformats.org/package/2006/relationships"><Relationship Id="rId1" Type="http://schemas.openxmlformats.org/officeDocument/2006/relationships/slide" Target="../slides/slide61.xml" /><Relationship Id="rId2" Type="http://schemas.openxmlformats.org/officeDocument/2006/relationships/notesMaster" Target="../notesMasters/notesMaster1.xml" /></Relationships>
</file>

<file path=ppt/notesSlides/_rels/notesSlide62.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63.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64.xml.rels>&#65279;<?xml version="1.0" encoding="utf-8" standalone="yes"?><Relationships xmlns="http://schemas.openxmlformats.org/package/2006/relationships"><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65.xml.rels>&#65279;<?xml version="1.0" encoding="utf-8" standalone="yes"?><Relationships xmlns="http://schemas.openxmlformats.org/package/2006/relationships"><Relationship Id="rId1" Type="http://schemas.openxmlformats.org/officeDocument/2006/relationships/slide" Target="../slides/slide65.xml" /><Relationship Id="rId2" Type="http://schemas.openxmlformats.org/officeDocument/2006/relationships/notesMaster" Target="../notesMasters/notesMaster1.xml" /></Relationships>
</file>

<file path=ppt/notesSlides/_rels/notesSlide66.xml.rels>&#65279;<?xml version="1.0" encoding="utf-8" standalone="yes"?><Relationships xmlns="http://schemas.openxmlformats.org/package/2006/relationships"><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67.xml.rels>&#65279;<?xml version="1.0" encoding="utf-8" standalone="yes"?><Relationships xmlns="http://schemas.openxmlformats.org/package/2006/relationships"><Relationship Id="rId1" Type="http://schemas.openxmlformats.org/officeDocument/2006/relationships/slide" Target="../slides/slide67.xml" /><Relationship Id="rId2" Type="http://schemas.openxmlformats.org/officeDocument/2006/relationships/notesMaster" Target="../notesMasters/notesMaster1.xml" /></Relationships>
</file>

<file path=ppt/notesSlides/_rels/notesSlide68.xml.rels>&#65279;<?xml version="1.0" encoding="utf-8" standalone="yes"?><Relationships xmlns="http://schemas.openxmlformats.org/package/2006/relationships"><Relationship Id="rId1" Type="http://schemas.openxmlformats.org/officeDocument/2006/relationships/slide" Target="../slides/slide68.xml" /><Relationship Id="rId2" Type="http://schemas.openxmlformats.org/officeDocument/2006/relationships/notesMaster" Target="../notesMasters/notesMaster1.xml" /></Relationships>
</file>

<file path=ppt/notesSlides/_rels/notesSlide69.xml.rels>&#65279;<?xml version="1.0" encoding="utf-8" standalone="yes"?><Relationships xmlns="http://schemas.openxmlformats.org/package/2006/relationships"><Relationship Id="rId1" Type="http://schemas.openxmlformats.org/officeDocument/2006/relationships/slide" Target="../slides/slide6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0.xml.rels>&#65279;<?xml version="1.0" encoding="utf-8" standalone="yes"?><Relationships xmlns="http://schemas.openxmlformats.org/package/2006/relationships"><Relationship Id="rId1" Type="http://schemas.openxmlformats.org/officeDocument/2006/relationships/slide" Target="../slides/slide70.xml" /><Relationship Id="rId2" Type="http://schemas.openxmlformats.org/officeDocument/2006/relationships/notesMaster" Target="../notesMasters/notesMaster1.xml" /></Relationships>
</file>

<file path=ppt/notesSlides/_rels/notesSlide71.xml.rels>&#65279;<?xml version="1.0" encoding="utf-8" standalone="yes"?><Relationships xmlns="http://schemas.openxmlformats.org/package/2006/relationships"><Relationship Id="rId1" Type="http://schemas.openxmlformats.org/officeDocument/2006/relationships/slide" Target="../slides/slide71.xml" /><Relationship Id="rId2" Type="http://schemas.openxmlformats.org/officeDocument/2006/relationships/notesMaster" Target="../notesMasters/notesMaster1.xml" /></Relationships>
</file>

<file path=ppt/notesSlides/_rels/notesSlide72.xml.rels>&#65279;<?xml version="1.0" encoding="utf-8" standalone="yes"?><Relationships xmlns="http://schemas.openxmlformats.org/package/2006/relationships"><Relationship Id="rId1" Type="http://schemas.openxmlformats.org/officeDocument/2006/relationships/slide" Target="../slides/slide72.xml" /><Relationship Id="rId2" Type="http://schemas.openxmlformats.org/officeDocument/2006/relationships/notesMaster" Target="../notesMasters/notesMaster1.xml" /></Relationships>
</file>

<file path=ppt/notesSlides/_rels/notesSlide73.xml.rels>&#65279;<?xml version="1.0" encoding="utf-8" standalone="yes"?><Relationships xmlns="http://schemas.openxmlformats.org/package/2006/relationships"><Relationship Id="rId1" Type="http://schemas.openxmlformats.org/officeDocument/2006/relationships/slide" Target="../slides/slide73.xml" /><Relationship Id="rId2" Type="http://schemas.openxmlformats.org/officeDocument/2006/relationships/notesMaster" Target="../notesMasters/notesMaster1.xml" /></Relationships>
</file>

<file path=ppt/notesSlides/_rels/notesSlide74.xml.rels>&#65279;<?xml version="1.0" encoding="utf-8" standalone="yes"?><Relationships xmlns="http://schemas.openxmlformats.org/package/2006/relationships"><Relationship Id="rId1" Type="http://schemas.openxmlformats.org/officeDocument/2006/relationships/slide" Target="../slides/slide74.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1</a:t>
            </a:fld>
            <a:endParaRPr lang="en-US"/>
          </a:p>
        </p:txBody>
      </p:sp>
    </p:spTree>
    <p:extLst>
      <p:ext uri="{BB962C8B-B14F-4D97-AF65-F5344CB8AC3E}">
        <p14:creationId xmlns:p14="http://schemas.microsoft.com/office/powerpoint/2010/main" val="59925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10</a:t>
            </a:fld>
            <a:endParaRPr lang="en-US"/>
          </a:p>
        </p:txBody>
      </p:sp>
    </p:spTree>
    <p:extLst>
      <p:ext uri="{BB962C8B-B14F-4D97-AF65-F5344CB8AC3E}">
        <p14:creationId xmlns:p14="http://schemas.microsoft.com/office/powerpoint/2010/main" val="241503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11</a:t>
            </a:fld>
            <a:endParaRPr lang="en-US"/>
          </a:p>
        </p:txBody>
      </p:sp>
    </p:spTree>
    <p:extLst>
      <p:ext uri="{BB962C8B-B14F-4D97-AF65-F5344CB8AC3E}">
        <p14:creationId xmlns:p14="http://schemas.microsoft.com/office/powerpoint/2010/main" val="152319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12</a:t>
            </a:fld>
            <a:endParaRPr lang="en-US"/>
          </a:p>
        </p:txBody>
      </p:sp>
    </p:spTree>
    <p:extLst>
      <p:ext uri="{BB962C8B-B14F-4D97-AF65-F5344CB8AC3E}">
        <p14:creationId xmlns:p14="http://schemas.microsoft.com/office/powerpoint/2010/main" val="3270100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13</a:t>
            </a:fld>
            <a:endParaRPr lang="en-US"/>
          </a:p>
        </p:txBody>
      </p:sp>
    </p:spTree>
    <p:extLst>
      <p:ext uri="{BB962C8B-B14F-4D97-AF65-F5344CB8AC3E}">
        <p14:creationId xmlns:p14="http://schemas.microsoft.com/office/powerpoint/2010/main" val="2706763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14</a:t>
            </a:fld>
            <a:endParaRPr lang="en-US"/>
          </a:p>
        </p:txBody>
      </p:sp>
    </p:spTree>
    <p:extLst>
      <p:ext uri="{BB962C8B-B14F-4D97-AF65-F5344CB8AC3E}">
        <p14:creationId xmlns:p14="http://schemas.microsoft.com/office/powerpoint/2010/main" val="130178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15</a:t>
            </a:fld>
            <a:endParaRPr lang="en-US"/>
          </a:p>
        </p:txBody>
      </p:sp>
    </p:spTree>
    <p:extLst>
      <p:ext uri="{BB962C8B-B14F-4D97-AF65-F5344CB8AC3E}">
        <p14:creationId xmlns:p14="http://schemas.microsoft.com/office/powerpoint/2010/main" val="2893740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16</a:t>
            </a:fld>
            <a:endParaRPr lang="en-US"/>
          </a:p>
        </p:txBody>
      </p:sp>
    </p:spTree>
    <p:extLst>
      <p:ext uri="{BB962C8B-B14F-4D97-AF65-F5344CB8AC3E}">
        <p14:creationId xmlns:p14="http://schemas.microsoft.com/office/powerpoint/2010/main" val="155655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17</a:t>
            </a:fld>
            <a:endParaRPr lang="en-US"/>
          </a:p>
        </p:txBody>
      </p:sp>
    </p:spTree>
    <p:extLst>
      <p:ext uri="{BB962C8B-B14F-4D97-AF65-F5344CB8AC3E}">
        <p14:creationId xmlns:p14="http://schemas.microsoft.com/office/powerpoint/2010/main" val="1717300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18</a:t>
            </a:fld>
            <a:endParaRPr lang="en-US"/>
          </a:p>
        </p:txBody>
      </p:sp>
    </p:spTree>
    <p:extLst>
      <p:ext uri="{BB962C8B-B14F-4D97-AF65-F5344CB8AC3E}">
        <p14:creationId xmlns:p14="http://schemas.microsoft.com/office/powerpoint/2010/main" val="361359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19</a:t>
            </a:fld>
            <a:endParaRPr lang="en-US"/>
          </a:p>
        </p:txBody>
      </p:sp>
    </p:spTree>
    <p:extLst>
      <p:ext uri="{BB962C8B-B14F-4D97-AF65-F5344CB8AC3E}">
        <p14:creationId xmlns:p14="http://schemas.microsoft.com/office/powerpoint/2010/main" val="38216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2</a:t>
            </a:fld>
            <a:endParaRPr lang="en-US"/>
          </a:p>
        </p:txBody>
      </p:sp>
    </p:spTree>
    <p:extLst>
      <p:ext uri="{BB962C8B-B14F-4D97-AF65-F5344CB8AC3E}">
        <p14:creationId xmlns:p14="http://schemas.microsoft.com/office/powerpoint/2010/main" val="388108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20</a:t>
            </a:fld>
            <a:endParaRPr lang="en-US"/>
          </a:p>
        </p:txBody>
      </p:sp>
    </p:spTree>
    <p:extLst>
      <p:ext uri="{BB962C8B-B14F-4D97-AF65-F5344CB8AC3E}">
        <p14:creationId xmlns:p14="http://schemas.microsoft.com/office/powerpoint/2010/main" val="605486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21</a:t>
            </a:fld>
            <a:endParaRPr lang="en-US"/>
          </a:p>
        </p:txBody>
      </p:sp>
    </p:spTree>
    <p:extLst>
      <p:ext uri="{BB962C8B-B14F-4D97-AF65-F5344CB8AC3E}">
        <p14:creationId xmlns:p14="http://schemas.microsoft.com/office/powerpoint/2010/main" val="836746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22</a:t>
            </a:fld>
            <a:endParaRPr lang="en-US"/>
          </a:p>
        </p:txBody>
      </p:sp>
    </p:spTree>
    <p:extLst>
      <p:ext uri="{BB962C8B-B14F-4D97-AF65-F5344CB8AC3E}">
        <p14:creationId xmlns:p14="http://schemas.microsoft.com/office/powerpoint/2010/main" val="399918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23</a:t>
            </a:fld>
            <a:endParaRPr lang="en-US"/>
          </a:p>
        </p:txBody>
      </p:sp>
    </p:spTree>
    <p:extLst>
      <p:ext uri="{BB962C8B-B14F-4D97-AF65-F5344CB8AC3E}">
        <p14:creationId xmlns:p14="http://schemas.microsoft.com/office/powerpoint/2010/main" val="2207755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24</a:t>
            </a:fld>
            <a:endParaRPr lang="en-US"/>
          </a:p>
        </p:txBody>
      </p:sp>
    </p:spTree>
    <p:extLst>
      <p:ext uri="{BB962C8B-B14F-4D97-AF65-F5344CB8AC3E}">
        <p14:creationId xmlns:p14="http://schemas.microsoft.com/office/powerpoint/2010/main" val="4073300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25</a:t>
            </a:fld>
            <a:endParaRPr lang="en-US"/>
          </a:p>
        </p:txBody>
      </p:sp>
    </p:spTree>
    <p:extLst>
      <p:ext uri="{BB962C8B-B14F-4D97-AF65-F5344CB8AC3E}">
        <p14:creationId xmlns:p14="http://schemas.microsoft.com/office/powerpoint/2010/main" val="1899123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26</a:t>
            </a:fld>
            <a:endParaRPr lang="en-US"/>
          </a:p>
        </p:txBody>
      </p:sp>
    </p:spTree>
    <p:extLst>
      <p:ext uri="{BB962C8B-B14F-4D97-AF65-F5344CB8AC3E}">
        <p14:creationId xmlns:p14="http://schemas.microsoft.com/office/powerpoint/2010/main" val="2519764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27</a:t>
            </a:fld>
            <a:endParaRPr lang="en-US"/>
          </a:p>
        </p:txBody>
      </p:sp>
    </p:spTree>
    <p:extLst>
      <p:ext uri="{BB962C8B-B14F-4D97-AF65-F5344CB8AC3E}">
        <p14:creationId xmlns:p14="http://schemas.microsoft.com/office/powerpoint/2010/main" val="1278823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28</a:t>
            </a:fld>
            <a:endParaRPr lang="en-US"/>
          </a:p>
        </p:txBody>
      </p:sp>
    </p:spTree>
    <p:extLst>
      <p:ext uri="{BB962C8B-B14F-4D97-AF65-F5344CB8AC3E}">
        <p14:creationId xmlns:p14="http://schemas.microsoft.com/office/powerpoint/2010/main" val="78533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29</a:t>
            </a:fld>
            <a:endParaRPr lang="en-US"/>
          </a:p>
        </p:txBody>
      </p:sp>
    </p:spTree>
    <p:extLst>
      <p:ext uri="{BB962C8B-B14F-4D97-AF65-F5344CB8AC3E}">
        <p14:creationId xmlns:p14="http://schemas.microsoft.com/office/powerpoint/2010/main" val="270919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3</a:t>
            </a:fld>
            <a:endParaRPr lang="en-US"/>
          </a:p>
        </p:txBody>
      </p:sp>
    </p:spTree>
    <p:extLst>
      <p:ext uri="{BB962C8B-B14F-4D97-AF65-F5344CB8AC3E}">
        <p14:creationId xmlns:p14="http://schemas.microsoft.com/office/powerpoint/2010/main" val="2660702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30</a:t>
            </a:fld>
            <a:endParaRPr lang="en-US"/>
          </a:p>
        </p:txBody>
      </p:sp>
    </p:spTree>
    <p:extLst>
      <p:ext uri="{BB962C8B-B14F-4D97-AF65-F5344CB8AC3E}">
        <p14:creationId xmlns:p14="http://schemas.microsoft.com/office/powerpoint/2010/main" val="1247749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31</a:t>
            </a:fld>
            <a:endParaRPr lang="en-US"/>
          </a:p>
        </p:txBody>
      </p:sp>
    </p:spTree>
    <p:extLst>
      <p:ext uri="{BB962C8B-B14F-4D97-AF65-F5344CB8AC3E}">
        <p14:creationId xmlns:p14="http://schemas.microsoft.com/office/powerpoint/2010/main" val="1280629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32</a:t>
            </a:fld>
            <a:endParaRPr lang="en-US"/>
          </a:p>
        </p:txBody>
      </p:sp>
    </p:spTree>
    <p:extLst>
      <p:ext uri="{BB962C8B-B14F-4D97-AF65-F5344CB8AC3E}">
        <p14:creationId xmlns:p14="http://schemas.microsoft.com/office/powerpoint/2010/main" val="3831542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33</a:t>
            </a:fld>
            <a:endParaRPr lang="en-US"/>
          </a:p>
        </p:txBody>
      </p:sp>
    </p:spTree>
    <p:extLst>
      <p:ext uri="{BB962C8B-B14F-4D97-AF65-F5344CB8AC3E}">
        <p14:creationId xmlns:p14="http://schemas.microsoft.com/office/powerpoint/2010/main" val="39216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34</a:t>
            </a:fld>
            <a:endParaRPr lang="en-US"/>
          </a:p>
        </p:txBody>
      </p:sp>
    </p:spTree>
    <p:extLst>
      <p:ext uri="{BB962C8B-B14F-4D97-AF65-F5344CB8AC3E}">
        <p14:creationId xmlns:p14="http://schemas.microsoft.com/office/powerpoint/2010/main" val="2455067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35</a:t>
            </a:fld>
            <a:endParaRPr lang="en-US"/>
          </a:p>
        </p:txBody>
      </p:sp>
    </p:spTree>
    <p:extLst>
      <p:ext uri="{BB962C8B-B14F-4D97-AF65-F5344CB8AC3E}">
        <p14:creationId xmlns:p14="http://schemas.microsoft.com/office/powerpoint/2010/main" val="3074836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36</a:t>
            </a:fld>
            <a:endParaRPr lang="en-US"/>
          </a:p>
        </p:txBody>
      </p:sp>
    </p:spTree>
    <p:extLst>
      <p:ext uri="{BB962C8B-B14F-4D97-AF65-F5344CB8AC3E}">
        <p14:creationId xmlns:p14="http://schemas.microsoft.com/office/powerpoint/2010/main" val="1045521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37</a:t>
            </a:fld>
            <a:endParaRPr lang="en-US"/>
          </a:p>
        </p:txBody>
      </p:sp>
    </p:spTree>
    <p:extLst>
      <p:ext uri="{BB962C8B-B14F-4D97-AF65-F5344CB8AC3E}">
        <p14:creationId xmlns:p14="http://schemas.microsoft.com/office/powerpoint/2010/main" val="2220899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38</a:t>
            </a:fld>
            <a:endParaRPr lang="en-US"/>
          </a:p>
        </p:txBody>
      </p:sp>
    </p:spTree>
    <p:extLst>
      <p:ext uri="{BB962C8B-B14F-4D97-AF65-F5344CB8AC3E}">
        <p14:creationId xmlns:p14="http://schemas.microsoft.com/office/powerpoint/2010/main" val="1818019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39</a:t>
            </a:fld>
            <a:endParaRPr lang="en-US"/>
          </a:p>
        </p:txBody>
      </p:sp>
    </p:spTree>
    <p:extLst>
      <p:ext uri="{BB962C8B-B14F-4D97-AF65-F5344CB8AC3E}">
        <p14:creationId xmlns:p14="http://schemas.microsoft.com/office/powerpoint/2010/main" val="1144816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4</a:t>
            </a:fld>
            <a:endParaRPr lang="en-US"/>
          </a:p>
        </p:txBody>
      </p:sp>
    </p:spTree>
    <p:extLst>
      <p:ext uri="{BB962C8B-B14F-4D97-AF65-F5344CB8AC3E}">
        <p14:creationId xmlns:p14="http://schemas.microsoft.com/office/powerpoint/2010/main" val="1175233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40</a:t>
            </a:fld>
            <a:endParaRPr lang="en-US"/>
          </a:p>
        </p:txBody>
      </p:sp>
    </p:spTree>
    <p:extLst>
      <p:ext uri="{BB962C8B-B14F-4D97-AF65-F5344CB8AC3E}">
        <p14:creationId xmlns:p14="http://schemas.microsoft.com/office/powerpoint/2010/main" val="2945167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41</a:t>
            </a:fld>
            <a:endParaRPr lang="en-US"/>
          </a:p>
        </p:txBody>
      </p:sp>
    </p:spTree>
    <p:extLst>
      <p:ext uri="{BB962C8B-B14F-4D97-AF65-F5344CB8AC3E}">
        <p14:creationId xmlns:p14="http://schemas.microsoft.com/office/powerpoint/2010/main" val="1435168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42</a:t>
            </a:fld>
            <a:endParaRPr lang="en-US"/>
          </a:p>
        </p:txBody>
      </p:sp>
    </p:spTree>
    <p:extLst>
      <p:ext uri="{BB962C8B-B14F-4D97-AF65-F5344CB8AC3E}">
        <p14:creationId xmlns:p14="http://schemas.microsoft.com/office/powerpoint/2010/main" val="1264033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43</a:t>
            </a:fld>
            <a:endParaRPr lang="en-US"/>
          </a:p>
        </p:txBody>
      </p:sp>
    </p:spTree>
    <p:extLst>
      <p:ext uri="{BB962C8B-B14F-4D97-AF65-F5344CB8AC3E}">
        <p14:creationId xmlns:p14="http://schemas.microsoft.com/office/powerpoint/2010/main" val="246902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44</a:t>
            </a:fld>
            <a:endParaRPr lang="en-US"/>
          </a:p>
        </p:txBody>
      </p:sp>
    </p:spTree>
    <p:extLst>
      <p:ext uri="{BB962C8B-B14F-4D97-AF65-F5344CB8AC3E}">
        <p14:creationId xmlns:p14="http://schemas.microsoft.com/office/powerpoint/2010/main" val="32202382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45</a:t>
            </a:fld>
            <a:endParaRPr lang="en-US"/>
          </a:p>
        </p:txBody>
      </p:sp>
    </p:spTree>
    <p:extLst>
      <p:ext uri="{BB962C8B-B14F-4D97-AF65-F5344CB8AC3E}">
        <p14:creationId xmlns:p14="http://schemas.microsoft.com/office/powerpoint/2010/main" val="3652019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46</a:t>
            </a:fld>
            <a:endParaRPr lang="en-US"/>
          </a:p>
        </p:txBody>
      </p:sp>
    </p:spTree>
    <p:extLst>
      <p:ext uri="{BB962C8B-B14F-4D97-AF65-F5344CB8AC3E}">
        <p14:creationId xmlns:p14="http://schemas.microsoft.com/office/powerpoint/2010/main" val="6660186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47</a:t>
            </a:fld>
            <a:endParaRPr lang="en-US"/>
          </a:p>
        </p:txBody>
      </p:sp>
    </p:spTree>
    <p:extLst>
      <p:ext uri="{BB962C8B-B14F-4D97-AF65-F5344CB8AC3E}">
        <p14:creationId xmlns:p14="http://schemas.microsoft.com/office/powerpoint/2010/main" val="120063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48</a:t>
            </a:fld>
            <a:endParaRPr lang="en-US"/>
          </a:p>
        </p:txBody>
      </p:sp>
    </p:spTree>
    <p:extLst>
      <p:ext uri="{BB962C8B-B14F-4D97-AF65-F5344CB8AC3E}">
        <p14:creationId xmlns:p14="http://schemas.microsoft.com/office/powerpoint/2010/main" val="466572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49</a:t>
            </a:fld>
            <a:endParaRPr lang="en-US"/>
          </a:p>
        </p:txBody>
      </p:sp>
    </p:spTree>
    <p:extLst>
      <p:ext uri="{BB962C8B-B14F-4D97-AF65-F5344CB8AC3E}">
        <p14:creationId xmlns:p14="http://schemas.microsoft.com/office/powerpoint/2010/main" val="266286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5</a:t>
            </a:fld>
            <a:endParaRPr lang="en-US"/>
          </a:p>
        </p:txBody>
      </p:sp>
    </p:spTree>
    <p:extLst>
      <p:ext uri="{BB962C8B-B14F-4D97-AF65-F5344CB8AC3E}">
        <p14:creationId xmlns:p14="http://schemas.microsoft.com/office/powerpoint/2010/main" val="22766363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50</a:t>
            </a:fld>
            <a:endParaRPr lang="en-US"/>
          </a:p>
        </p:txBody>
      </p:sp>
    </p:spTree>
    <p:extLst>
      <p:ext uri="{BB962C8B-B14F-4D97-AF65-F5344CB8AC3E}">
        <p14:creationId xmlns:p14="http://schemas.microsoft.com/office/powerpoint/2010/main" val="9822772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51</a:t>
            </a:fld>
            <a:endParaRPr lang="en-US"/>
          </a:p>
        </p:txBody>
      </p:sp>
    </p:spTree>
    <p:extLst>
      <p:ext uri="{BB962C8B-B14F-4D97-AF65-F5344CB8AC3E}">
        <p14:creationId xmlns:p14="http://schemas.microsoft.com/office/powerpoint/2010/main" val="14692262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52</a:t>
            </a:fld>
            <a:endParaRPr lang="en-US"/>
          </a:p>
        </p:txBody>
      </p:sp>
    </p:spTree>
    <p:extLst>
      <p:ext uri="{BB962C8B-B14F-4D97-AF65-F5344CB8AC3E}">
        <p14:creationId xmlns:p14="http://schemas.microsoft.com/office/powerpoint/2010/main" val="33849629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53</a:t>
            </a:fld>
            <a:endParaRPr lang="en-US"/>
          </a:p>
        </p:txBody>
      </p:sp>
    </p:spTree>
    <p:extLst>
      <p:ext uri="{BB962C8B-B14F-4D97-AF65-F5344CB8AC3E}">
        <p14:creationId xmlns:p14="http://schemas.microsoft.com/office/powerpoint/2010/main" val="7341661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54</a:t>
            </a:fld>
            <a:endParaRPr lang="en-US"/>
          </a:p>
        </p:txBody>
      </p:sp>
    </p:spTree>
    <p:extLst>
      <p:ext uri="{BB962C8B-B14F-4D97-AF65-F5344CB8AC3E}">
        <p14:creationId xmlns:p14="http://schemas.microsoft.com/office/powerpoint/2010/main" val="8624772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55</a:t>
            </a:fld>
            <a:endParaRPr lang="en-US"/>
          </a:p>
        </p:txBody>
      </p:sp>
    </p:spTree>
    <p:extLst>
      <p:ext uri="{BB962C8B-B14F-4D97-AF65-F5344CB8AC3E}">
        <p14:creationId xmlns:p14="http://schemas.microsoft.com/office/powerpoint/2010/main" val="7397546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56</a:t>
            </a:fld>
            <a:endParaRPr lang="en-US"/>
          </a:p>
        </p:txBody>
      </p:sp>
    </p:spTree>
    <p:extLst>
      <p:ext uri="{BB962C8B-B14F-4D97-AF65-F5344CB8AC3E}">
        <p14:creationId xmlns:p14="http://schemas.microsoft.com/office/powerpoint/2010/main" val="3814392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57</a:t>
            </a:fld>
            <a:endParaRPr lang="en-US"/>
          </a:p>
        </p:txBody>
      </p:sp>
    </p:spTree>
    <p:extLst>
      <p:ext uri="{BB962C8B-B14F-4D97-AF65-F5344CB8AC3E}">
        <p14:creationId xmlns:p14="http://schemas.microsoft.com/office/powerpoint/2010/main" val="1301581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58</a:t>
            </a:fld>
            <a:endParaRPr lang="en-US"/>
          </a:p>
        </p:txBody>
      </p:sp>
    </p:spTree>
    <p:extLst>
      <p:ext uri="{BB962C8B-B14F-4D97-AF65-F5344CB8AC3E}">
        <p14:creationId xmlns:p14="http://schemas.microsoft.com/office/powerpoint/2010/main" val="11423446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8021CD-44D4-4895-825F-3F9B2BBE2AFE}" type="slidenum">
              <a:rPr lang="en-US" smtClean="0"/>
              <a:t>59</a:t>
            </a:fld>
          </a:p>
        </p:txBody>
      </p:sp>
    </p:spTree>
    <p:extLst>
      <p:ext uri="{BB962C8B-B14F-4D97-AF65-F5344CB8AC3E}">
        <p14:creationId xmlns:p14="http://schemas.microsoft.com/office/powerpoint/2010/main" val="1419168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6</a:t>
            </a:fld>
            <a:endParaRPr lang="en-US"/>
          </a:p>
        </p:txBody>
      </p:sp>
    </p:spTree>
    <p:extLst>
      <p:ext uri="{BB962C8B-B14F-4D97-AF65-F5344CB8AC3E}">
        <p14:creationId xmlns:p14="http://schemas.microsoft.com/office/powerpoint/2010/main" val="5061109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672D4-6B90-4B19-8372-832E2E4BD657}" type="slidenum">
              <a:rPr lang="en-US" smtClean="0"/>
              <a:t>60</a:t>
            </a:fld>
          </a:p>
        </p:txBody>
      </p:sp>
    </p:spTree>
    <p:extLst>
      <p:ext uri="{BB962C8B-B14F-4D97-AF65-F5344CB8AC3E}">
        <p14:creationId xmlns:p14="http://schemas.microsoft.com/office/powerpoint/2010/main" val="31864460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AD96C4-A2F9-4346-9046-391ED41D0DD0}" type="slidenum">
              <a:rPr lang="en-US" smtClean="0"/>
              <a:t>61</a:t>
            </a:fld>
          </a:p>
        </p:txBody>
      </p:sp>
    </p:spTree>
    <p:extLst>
      <p:ext uri="{BB962C8B-B14F-4D97-AF65-F5344CB8AC3E}">
        <p14:creationId xmlns:p14="http://schemas.microsoft.com/office/powerpoint/2010/main" val="38089485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8599F0-D0DE-4563-A154-59F70B04B701}" type="slidenum">
              <a:rPr lang="en-US" smtClean="0"/>
              <a:t>62</a:t>
            </a:fld>
          </a:p>
        </p:txBody>
      </p:sp>
    </p:spTree>
    <p:extLst>
      <p:ext uri="{BB962C8B-B14F-4D97-AF65-F5344CB8AC3E}">
        <p14:creationId xmlns:p14="http://schemas.microsoft.com/office/powerpoint/2010/main" val="40715356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63</a:t>
            </a:fld>
            <a:endParaRPr lang="en-US"/>
          </a:p>
        </p:txBody>
      </p:sp>
    </p:spTree>
    <p:extLst>
      <p:ext uri="{BB962C8B-B14F-4D97-AF65-F5344CB8AC3E}">
        <p14:creationId xmlns:p14="http://schemas.microsoft.com/office/powerpoint/2010/main" val="2692066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64</a:t>
            </a:fld>
            <a:endParaRPr lang="en-US"/>
          </a:p>
        </p:txBody>
      </p:sp>
    </p:spTree>
    <p:extLst>
      <p:ext uri="{BB962C8B-B14F-4D97-AF65-F5344CB8AC3E}">
        <p14:creationId xmlns:p14="http://schemas.microsoft.com/office/powerpoint/2010/main" val="28485822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65</a:t>
            </a:fld>
            <a:endParaRPr lang="en-US"/>
          </a:p>
        </p:txBody>
      </p:sp>
    </p:spTree>
    <p:extLst>
      <p:ext uri="{BB962C8B-B14F-4D97-AF65-F5344CB8AC3E}">
        <p14:creationId xmlns:p14="http://schemas.microsoft.com/office/powerpoint/2010/main" val="28442197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66</a:t>
            </a:fld>
            <a:endParaRPr lang="en-US"/>
          </a:p>
        </p:txBody>
      </p:sp>
    </p:spTree>
    <p:extLst>
      <p:ext uri="{BB962C8B-B14F-4D97-AF65-F5344CB8AC3E}">
        <p14:creationId xmlns:p14="http://schemas.microsoft.com/office/powerpoint/2010/main" val="42306522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67</a:t>
            </a:fld>
            <a:endParaRPr lang="en-US"/>
          </a:p>
        </p:txBody>
      </p:sp>
    </p:spTree>
    <p:extLst>
      <p:ext uri="{BB962C8B-B14F-4D97-AF65-F5344CB8AC3E}">
        <p14:creationId xmlns:p14="http://schemas.microsoft.com/office/powerpoint/2010/main" val="5409919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68</a:t>
            </a:fld>
            <a:endParaRPr lang="en-US"/>
          </a:p>
        </p:txBody>
      </p:sp>
    </p:spTree>
    <p:extLst>
      <p:ext uri="{BB962C8B-B14F-4D97-AF65-F5344CB8AC3E}">
        <p14:creationId xmlns:p14="http://schemas.microsoft.com/office/powerpoint/2010/main" val="32808204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69</a:t>
            </a:fld>
            <a:endParaRPr lang="en-US"/>
          </a:p>
        </p:txBody>
      </p:sp>
    </p:spTree>
    <p:extLst>
      <p:ext uri="{BB962C8B-B14F-4D97-AF65-F5344CB8AC3E}">
        <p14:creationId xmlns:p14="http://schemas.microsoft.com/office/powerpoint/2010/main" val="27824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7</a:t>
            </a:fld>
            <a:endParaRPr lang="en-US"/>
          </a:p>
        </p:txBody>
      </p:sp>
    </p:spTree>
    <p:extLst>
      <p:ext uri="{BB962C8B-B14F-4D97-AF65-F5344CB8AC3E}">
        <p14:creationId xmlns:p14="http://schemas.microsoft.com/office/powerpoint/2010/main" val="38753296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70</a:t>
            </a:fld>
            <a:endParaRPr lang="en-US"/>
          </a:p>
        </p:txBody>
      </p:sp>
    </p:spTree>
    <p:extLst>
      <p:ext uri="{BB962C8B-B14F-4D97-AF65-F5344CB8AC3E}">
        <p14:creationId xmlns:p14="http://schemas.microsoft.com/office/powerpoint/2010/main" val="31216890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9F1C71-5BB3-4821-8E57-32876D77897B}" type="slidenum">
              <a:rPr lang="en-US" smtClean="0"/>
              <a:t>71</a:t>
            </a:fld>
          </a:p>
        </p:txBody>
      </p:sp>
    </p:spTree>
    <p:extLst>
      <p:ext uri="{BB962C8B-B14F-4D97-AF65-F5344CB8AC3E}">
        <p14:creationId xmlns:p14="http://schemas.microsoft.com/office/powerpoint/2010/main" val="3423385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72</a:t>
            </a:fld>
            <a:endParaRPr lang="en-US"/>
          </a:p>
        </p:txBody>
      </p:sp>
    </p:spTree>
    <p:extLst>
      <p:ext uri="{BB962C8B-B14F-4D97-AF65-F5344CB8AC3E}">
        <p14:creationId xmlns:p14="http://schemas.microsoft.com/office/powerpoint/2010/main" val="26794580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261745-6A30-4D2B-ADE2-6558DF471B3B}" type="slidenum">
              <a:rPr lang="en-US" smtClean="0"/>
              <a:t>73</a:t>
            </a:fld>
            <a:endParaRPr lang="en-US"/>
          </a:p>
        </p:txBody>
      </p:sp>
    </p:spTree>
    <p:extLst>
      <p:ext uri="{BB962C8B-B14F-4D97-AF65-F5344CB8AC3E}">
        <p14:creationId xmlns:p14="http://schemas.microsoft.com/office/powerpoint/2010/main" val="16826445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74</a:t>
            </a:fld>
            <a:endParaRPr lang="en-US"/>
          </a:p>
        </p:txBody>
      </p:sp>
    </p:spTree>
    <p:extLst>
      <p:ext uri="{BB962C8B-B14F-4D97-AF65-F5344CB8AC3E}">
        <p14:creationId xmlns:p14="http://schemas.microsoft.com/office/powerpoint/2010/main" val="413236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8</a:t>
            </a:fld>
            <a:endParaRPr lang="en-US"/>
          </a:p>
        </p:txBody>
      </p:sp>
    </p:spTree>
    <p:extLst>
      <p:ext uri="{BB962C8B-B14F-4D97-AF65-F5344CB8AC3E}">
        <p14:creationId xmlns:p14="http://schemas.microsoft.com/office/powerpoint/2010/main" val="96008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31D4F-4E1D-44AC-95AF-FCDAD10816B1}" type="slidenum">
              <a:rPr lang="en-US" smtClean="0"/>
              <a:t>9</a:t>
            </a:fld>
            <a:endParaRPr lang="en-US"/>
          </a:p>
        </p:txBody>
      </p:sp>
    </p:spTree>
    <p:extLst>
      <p:ext uri="{BB962C8B-B14F-4D97-AF65-F5344CB8AC3E}">
        <p14:creationId xmlns:p14="http://schemas.microsoft.com/office/powerpoint/2010/main" val="367118968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133600" y="1371600"/>
            <a:ext cx="6477000" cy="1752600"/>
          </a:xfrm>
        </p:spPr>
        <p:txBody>
          <a:bodyPr/>
          <a:lstStyle>
            <a:lvl1pPr>
              <a:defRPr sz="5400"/>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lvl1pPr>
          </a:lstStyle>
          <a:p>
            <a:pPr lvl="0"/>
            <a:r>
              <a:rPr lang="en-US" noProof="0" smtClean="0"/>
              <a:t>Click to edit Master subtitle style</a:t>
            </a:r>
          </a:p>
        </p:txBody>
      </p:sp>
      <p:sp>
        <p:nvSpPr>
          <p:cNvPr id="13316" name="Rectangle 4"/>
          <p:cNvSpPr>
            <a:spLocks noGrp="1" noChangeArrowheads="1"/>
          </p:cNvSpPr>
          <p:nvPr>
            <p:ph type="dt" sz="half" idx="2"/>
          </p:nvPr>
        </p:nvSpPr>
        <p:spPr>
          <a:xfrm>
            <a:off x="7086600" y="6248400"/>
            <a:ext cx="1524000" cy="457200"/>
          </a:xfrm>
        </p:spPr>
        <p:txBody>
          <a:bodyPr/>
          <a:lstStyle/>
          <a:p>
            <a:endParaRPr lang="en-US"/>
          </a:p>
        </p:txBody>
      </p:sp>
      <p:sp>
        <p:nvSpPr>
          <p:cNvPr id="13317" name="Rectangle 5"/>
          <p:cNvSpPr>
            <a:spLocks noGrp="1" noChangeArrowheads="1"/>
          </p:cNvSpPr>
          <p:nvPr>
            <p:ph type="ftr" sz="quarter" idx="3"/>
          </p:nvPr>
        </p:nvSpPr>
        <p:spPr>
          <a:xfrm>
            <a:off x="3886200" y="6248400"/>
            <a:ext cx="2895600" cy="457200"/>
          </a:xfrm>
        </p:spPr>
        <p:txBody>
          <a:bodyPr/>
          <a:lstStyle>
            <a:lvl1pPr>
              <a:defRPr>
                <a:solidFill>
                  <a:srgbClr val="000099"/>
                </a:solidFill>
              </a:defRPr>
            </a:lvl1pPr>
          </a:lstStyle>
          <a:p>
            <a:r>
              <a:rPr lang="en-US" smtClean="0"/>
              <a:t>© MS&amp;K 2015</a:t>
            </a:r>
            <a:endParaRPr lang="en-US"/>
          </a:p>
        </p:txBody>
      </p:sp>
      <p:sp>
        <p:nvSpPr>
          <p:cNvPr id="13318" name="Rectangle 6"/>
          <p:cNvSpPr>
            <a:spLocks noGrp="1" noChangeArrowheads="1"/>
          </p:cNvSpPr>
          <p:nvPr>
            <p:ph type="sldNum" sz="quarter" idx="4"/>
          </p:nvPr>
        </p:nvSpPr>
        <p:spPr>
          <a:xfrm>
            <a:off x="2209800" y="6248400"/>
            <a:ext cx="1219200" cy="457200"/>
          </a:xfrm>
        </p:spPr>
        <p:txBody>
          <a:bodyPr/>
          <a:lstStyle>
            <a:lvl1pPr>
              <a:defRPr>
                <a:solidFill>
                  <a:srgbClr val="000099"/>
                </a:solidFill>
              </a:defRPr>
            </a:lvl1pPr>
          </a:lstStyle>
          <a:p>
            <a:fld id="{01E22613-0D98-4555-B21C-55CCCA3CCDDD}" type="slidenum">
              <a:rPr lang="en-US" smtClean="0"/>
              <a:t>‹#›</a:t>
            </a:fld>
            <a:endParaRPr lang="en-US"/>
          </a:p>
        </p:txBody>
      </p:sp>
      <p:sp>
        <p:nvSpPr>
          <p:cNvPr id="13319" name="Line 7"/>
          <p:cNvSpPr>
            <a:spLocks noChangeShapeType="1"/>
          </p:cNvSpPr>
          <p:nvPr/>
        </p:nvSpPr>
        <p:spPr>
          <a:xfrm>
            <a:off x="1905000" y="1219200"/>
            <a:ext cx="0" cy="2057400"/>
          </a:xfrm>
          <a:prstGeom prst="line">
            <a:avLst/>
          </a:prstGeom>
          <a:noFill/>
          <a:ln w="34925">
            <a:solidFill>
              <a:schemeClr val="tx2"/>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Oval 8"/>
          <p:cNvSpPr>
            <a:spLocks noChangeArrowheads="1"/>
          </p:cNvSpPr>
          <p:nvPr/>
        </p:nvSpPr>
        <p:spPr>
          <a:xfrm>
            <a:off x="163513" y="2103438"/>
            <a:ext cx="347662" cy="347662"/>
          </a:xfrm>
          <a:prstGeom prst="ellipse">
            <a:avLst/>
          </a:prstGeom>
          <a:solidFill>
            <a:srgbClr val="FF0000"/>
          </a:solidFill>
          <a:ln>
            <a:noFill/>
          </a:ln>
          <a:extLst/>
        </p:spPr>
        <p:txBody>
          <a:bodyPr wrap="none" anchor="ctr"/>
          <a:lstStyle/>
          <a:p>
            <a:pPr algn="ctr" eaLnBrk="1" hangingPunct="1"/>
            <a:endParaRPr lang="en-US" sz="2400">
              <a:solidFill>
                <a:srgbClr val="000099"/>
              </a:solidFill>
              <a:latin typeface="Times New Roman" pitchFamily="18" charset="0"/>
            </a:endParaRPr>
          </a:p>
        </p:txBody>
      </p:sp>
      <p:sp>
        <p:nvSpPr>
          <p:cNvPr id="13321" name="Oval 9"/>
          <p:cNvSpPr>
            <a:spLocks noChangeArrowheads="1"/>
          </p:cNvSpPr>
          <p:nvPr/>
        </p:nvSpPr>
        <p:spPr>
          <a:xfrm>
            <a:off x="739775" y="2105025"/>
            <a:ext cx="349250" cy="347663"/>
          </a:xfrm>
          <a:prstGeom prst="ellipse">
            <a:avLst/>
          </a:prstGeom>
          <a:solidFill>
            <a:srgbClr val="000099"/>
          </a:solidFill>
          <a:ln>
            <a:noFill/>
          </a:ln>
          <a:extLst/>
        </p:spPr>
        <p:txBody>
          <a:bodyPr wrap="none" anchor="ctr"/>
          <a:lstStyle/>
          <a:p>
            <a:pPr algn="ctr" eaLnBrk="1" hangingPunct="1"/>
            <a:endParaRPr lang="en-US" sz="2400">
              <a:solidFill>
                <a:srgbClr val="000099"/>
              </a:solidFill>
              <a:latin typeface="Times New Roman" pitchFamily="18" charset="0"/>
            </a:endParaRPr>
          </a:p>
        </p:txBody>
      </p:sp>
      <p:sp>
        <p:nvSpPr>
          <p:cNvPr id="13322" name="Oval 10"/>
          <p:cNvSpPr>
            <a:spLocks noChangeArrowheads="1"/>
          </p:cNvSpPr>
          <p:nvPr/>
        </p:nvSpPr>
        <p:spPr>
          <a:xfrm>
            <a:off x="1317625" y="2105025"/>
            <a:ext cx="347663" cy="347663"/>
          </a:xfrm>
          <a:prstGeom prst="ellipse">
            <a:avLst/>
          </a:prstGeom>
          <a:solidFill>
            <a:srgbClr val="00B050"/>
          </a:solidFill>
          <a:ln>
            <a:noFill/>
          </a:ln>
          <a:extLst/>
        </p:spPr>
        <p:txBody>
          <a:bodyPr wrap="none" anchor="ctr"/>
          <a:lstStyle/>
          <a:p>
            <a:pPr algn="ctr" eaLnBrk="1" hangingPunct="1"/>
            <a:endParaRPr lang="en-US" sz="2400">
              <a:latin typeface="Times New Roman" pitchFamily="18" charset="0"/>
            </a:endParaRPr>
          </a:p>
        </p:txBody>
      </p:sp>
      <p:pic>
        <p:nvPicPr>
          <p:cNvPr id="13323" name="Picture 11" descr="100Years_Gold_w_web"/>
          <p:cNvPicPr>
            <a:picLocks noChangeAspect="1" noChangeArrowheads="1"/>
          </p:cNvPicPr>
          <p:nvPr userDrawn="1"/>
        </p:nvPicPr>
        <p:blipFill>
          <a:blip r:embed="rId1">
            <a:extLst>
              <a:ext uri="{28A0092B-C50C-407E-A947-70E740481C1C}">
                <a14:useLocalDpi xmlns:a14="http://schemas.microsoft.com/office/drawing/2010/main" val="0"/>
              </a:ext>
            </a:extLst>
          </a:blip>
          <a:stretch/>
        </p:blipFill>
        <p:spPr>
          <a:xfrm>
            <a:off x="6400800" y="6096000"/>
            <a:ext cx="2514600" cy="569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MS&amp;K 2014</a:t>
            </a:r>
            <a:endParaRPr lang="en-US"/>
          </a:p>
        </p:txBody>
      </p:sp>
      <p:sp>
        <p:nvSpPr>
          <p:cNvPr id="6" name="Slide Number Placeholder 5"/>
          <p:cNvSpPr>
            <a:spLocks noGrp="1"/>
          </p:cNvSpPr>
          <p:nvPr>
            <p:ph type="sldNum" sz="quarter" idx="12"/>
          </p:nvPr>
        </p:nvSpPr>
        <p:spPr/>
        <p:txBody>
          <a:bodyPr/>
          <a:lstStyle/>
          <a:p>
            <a:fld id="{38687458-F669-4358-9173-5CBBBA0DEE00}" type="slidenum">
              <a:rPr lang="en-US"/>
              <a:t>‹#›</a:t>
            </a:fld>
          </a:p>
        </p:txBody>
      </p:sp>
    </p:spTree>
    <p:extLst>
      <p:ext uri="{BB962C8B-B14F-4D97-AF65-F5344CB8AC3E}">
        <p14:creationId xmlns:p14="http://schemas.microsoft.com/office/powerpoint/2010/main" val="165351933"/>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MS&amp;K 2014</a:t>
            </a:r>
            <a:endParaRPr lang="en-US"/>
          </a:p>
        </p:txBody>
      </p:sp>
      <p:sp>
        <p:nvSpPr>
          <p:cNvPr id="6" name="Slide Number Placeholder 5"/>
          <p:cNvSpPr>
            <a:spLocks noGrp="1"/>
          </p:cNvSpPr>
          <p:nvPr>
            <p:ph type="sldNum" sz="quarter" idx="12"/>
          </p:nvPr>
        </p:nvSpPr>
        <p:spPr/>
        <p:txBody>
          <a:bodyPr/>
          <a:lstStyle/>
          <a:p>
            <a:fld id="{B637D935-2504-44A1-97F7-71AFA19EABFC}" type="slidenum">
              <a:rPr lang="en-US"/>
              <a:t>‹#›</a:t>
            </a:fld>
          </a:p>
        </p:txBody>
      </p:sp>
    </p:spTree>
    <p:extLst>
      <p:ext uri="{BB962C8B-B14F-4D97-AF65-F5344CB8AC3E}">
        <p14:creationId xmlns:p14="http://schemas.microsoft.com/office/powerpoint/2010/main" val="332212937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effectLst>
            <a:glow rad="127000">
              <a:srgbClr val="000099"/>
            </a:glow>
            <a:outerShdw blurRad="50800" dist="50800" dir="5400000" algn="ctr" rotWithShape="0">
              <a:schemeClr val="bg1"/>
            </a:outerShdw>
          </a:effec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MS&amp;K 2015</a:t>
            </a:r>
            <a:endParaRPr lang="en-US"/>
          </a:p>
        </p:txBody>
      </p:sp>
      <p:sp>
        <p:nvSpPr>
          <p:cNvPr id="6" name="Slide Number Placeholder 5"/>
          <p:cNvSpPr>
            <a:spLocks noGrp="1"/>
          </p:cNvSpPr>
          <p:nvPr>
            <p:ph type="sldNum" sz="quarter" idx="12"/>
          </p:nvPr>
        </p:nvSpPr>
        <p:spPr/>
        <p:txBody>
          <a:bodyPr/>
          <a:lstStyle/>
          <a:p>
            <a:fld id="{494A904B-83BA-4E56-BB9F-1B17036FF776}" type="slidenum">
              <a:rPr lang="en-US"/>
              <a:t>‹#›</a:t>
            </a:fld>
          </a:p>
        </p:txBody>
      </p:sp>
    </p:spTree>
    <p:extLst>
      <p:ext uri="{BB962C8B-B14F-4D97-AF65-F5344CB8AC3E}">
        <p14:creationId xmlns:p14="http://schemas.microsoft.com/office/powerpoint/2010/main" val="57746474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MS&amp;K 2015</a:t>
            </a:r>
            <a:endParaRPr lang="en-US"/>
          </a:p>
        </p:txBody>
      </p:sp>
      <p:sp>
        <p:nvSpPr>
          <p:cNvPr id="6" name="Slide Number Placeholder 5"/>
          <p:cNvSpPr>
            <a:spLocks noGrp="1"/>
          </p:cNvSpPr>
          <p:nvPr>
            <p:ph type="sldNum" sz="quarter" idx="12"/>
          </p:nvPr>
        </p:nvSpPr>
        <p:spPr/>
        <p:txBody>
          <a:bodyPr/>
          <a:lstStyle/>
          <a:p>
            <a:fld id="{B7F5D995-5B3A-4CC0-9535-731E9719905F}" type="slidenum">
              <a:rPr lang="en-US"/>
              <a:t>‹#›</a:t>
            </a:fld>
          </a:p>
        </p:txBody>
      </p:sp>
    </p:spTree>
    <p:extLst>
      <p:ext uri="{BB962C8B-B14F-4D97-AF65-F5344CB8AC3E}">
        <p14:creationId xmlns:p14="http://schemas.microsoft.com/office/powerpoint/2010/main" val="57737499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MS&amp;K 2015</a:t>
            </a:r>
            <a:endParaRPr lang="en-US"/>
          </a:p>
        </p:txBody>
      </p:sp>
      <p:sp>
        <p:nvSpPr>
          <p:cNvPr id="7" name="Slide Number Placeholder 6"/>
          <p:cNvSpPr>
            <a:spLocks noGrp="1"/>
          </p:cNvSpPr>
          <p:nvPr>
            <p:ph type="sldNum" sz="quarter" idx="12"/>
          </p:nvPr>
        </p:nvSpPr>
        <p:spPr/>
        <p:txBody>
          <a:bodyPr/>
          <a:lstStyle/>
          <a:p>
            <a:fld id="{B14D54FF-E85B-4368-AE54-78295DC4EC19}" type="slidenum">
              <a:rPr lang="en-US"/>
              <a:t>‹#›</a:t>
            </a:fld>
          </a:p>
        </p:txBody>
      </p:sp>
    </p:spTree>
    <p:extLst>
      <p:ext uri="{BB962C8B-B14F-4D97-AF65-F5344CB8AC3E}">
        <p14:creationId xmlns:p14="http://schemas.microsoft.com/office/powerpoint/2010/main" val="288308587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MS&amp;K 2014</a:t>
            </a:r>
            <a:endParaRPr lang="en-US"/>
          </a:p>
        </p:txBody>
      </p:sp>
      <p:sp>
        <p:nvSpPr>
          <p:cNvPr id="9" name="Slide Number Placeholder 8"/>
          <p:cNvSpPr>
            <a:spLocks noGrp="1"/>
          </p:cNvSpPr>
          <p:nvPr>
            <p:ph type="sldNum" sz="quarter" idx="12"/>
          </p:nvPr>
        </p:nvSpPr>
        <p:spPr/>
        <p:txBody>
          <a:bodyPr/>
          <a:lstStyle/>
          <a:p>
            <a:fld id="{C7CFC95E-6683-4CCF-94F0-B818AA5ED276}" type="slidenum">
              <a:rPr lang="en-US"/>
              <a:t>‹#›</a:t>
            </a:fld>
          </a:p>
        </p:txBody>
      </p:sp>
    </p:spTree>
    <p:extLst>
      <p:ext uri="{BB962C8B-B14F-4D97-AF65-F5344CB8AC3E}">
        <p14:creationId xmlns:p14="http://schemas.microsoft.com/office/powerpoint/2010/main" val="25005998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50E7C31D-598C-4EED-9C3C-6C2C32351E64}" type="slidenum">
              <a:rPr lang="en-US"/>
              <a:t>‹#›</a:t>
            </a:fld>
          </a:p>
        </p:txBody>
      </p:sp>
    </p:spTree>
    <p:extLst>
      <p:ext uri="{BB962C8B-B14F-4D97-AF65-F5344CB8AC3E}">
        <p14:creationId xmlns:p14="http://schemas.microsoft.com/office/powerpoint/2010/main" val="2401754971"/>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MS&amp;K 2015</a:t>
            </a:r>
            <a:endParaRPr lang="en-US"/>
          </a:p>
        </p:txBody>
      </p:sp>
      <p:sp>
        <p:nvSpPr>
          <p:cNvPr id="4" name="Slide Number Placeholder 3"/>
          <p:cNvSpPr>
            <a:spLocks noGrp="1"/>
          </p:cNvSpPr>
          <p:nvPr>
            <p:ph type="sldNum" sz="quarter" idx="12"/>
          </p:nvPr>
        </p:nvSpPr>
        <p:spPr/>
        <p:txBody>
          <a:bodyPr/>
          <a:lstStyle/>
          <a:p>
            <a:fld id="{DB189F54-D926-4A4D-88DC-81380EDF3558}" type="slidenum">
              <a:rPr lang="en-US"/>
              <a:t>‹#›</a:t>
            </a:fld>
          </a:p>
        </p:txBody>
      </p:sp>
    </p:spTree>
    <p:extLst>
      <p:ext uri="{BB962C8B-B14F-4D97-AF65-F5344CB8AC3E}">
        <p14:creationId xmlns:p14="http://schemas.microsoft.com/office/powerpoint/2010/main" val="12795255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MS&amp;K 2014</a:t>
            </a:r>
            <a:endParaRPr lang="en-US"/>
          </a:p>
        </p:txBody>
      </p:sp>
      <p:sp>
        <p:nvSpPr>
          <p:cNvPr id="7" name="Slide Number Placeholder 6"/>
          <p:cNvSpPr>
            <a:spLocks noGrp="1"/>
          </p:cNvSpPr>
          <p:nvPr>
            <p:ph type="sldNum" sz="quarter" idx="12"/>
          </p:nvPr>
        </p:nvSpPr>
        <p:spPr/>
        <p:txBody>
          <a:bodyPr/>
          <a:lstStyle/>
          <a:p>
            <a:fld id="{694A1B3A-1515-4ABC-9EEA-FDF3E9AA6B08}" type="slidenum">
              <a:rPr lang="en-US"/>
              <a:t>‹#›</a:t>
            </a:fld>
          </a:p>
        </p:txBody>
      </p:sp>
    </p:spTree>
    <p:extLst>
      <p:ext uri="{BB962C8B-B14F-4D97-AF65-F5344CB8AC3E}">
        <p14:creationId xmlns:p14="http://schemas.microsoft.com/office/powerpoint/2010/main" val="2322262453"/>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MS&amp;K 2014</a:t>
            </a:r>
            <a:endParaRPr lang="en-US"/>
          </a:p>
        </p:txBody>
      </p:sp>
      <p:sp>
        <p:nvSpPr>
          <p:cNvPr id="7" name="Slide Number Placeholder 6"/>
          <p:cNvSpPr>
            <a:spLocks noGrp="1"/>
          </p:cNvSpPr>
          <p:nvPr>
            <p:ph type="sldNum" sz="quarter" idx="12"/>
          </p:nvPr>
        </p:nvSpPr>
        <p:spPr/>
        <p:txBody>
          <a:bodyPr/>
          <a:lstStyle/>
          <a:p>
            <a:fld id="{090BA39A-77EC-4FCC-A87B-82E52E41253D}" type="slidenum">
              <a:rPr lang="en-US"/>
              <a:t>‹#›</a:t>
            </a:fld>
          </a:p>
        </p:txBody>
      </p:sp>
    </p:spTree>
    <p:extLst>
      <p:ext uri="{BB962C8B-B14F-4D97-AF65-F5344CB8AC3E}">
        <p14:creationId xmlns:p14="http://schemas.microsoft.com/office/powerpoint/2010/main" val="1417501949"/>
      </p:ext>
    </p:extLst>
  </p:cSld>
  <p:clrMapOvr>
    <a:masterClrMapping/>
  </p:clrMapOvr>
  <p:transition/>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190500"/>
            <a:ext cx="7010400" cy="152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a:xfrm>
            <a:off x="1524000" y="1905000"/>
            <a:ext cx="7010400" cy="4114800"/>
          </a:xfrm>
          <a:prstGeom prst="rect">
            <a:avLst/>
          </a:prstGeom>
          <a:noFill/>
          <a:ln>
            <a:noFill/>
          </a:ln>
          <a:effectLst>
            <a:glow rad="127000">
              <a:srgbClr val="000099"/>
            </a:glow>
          </a:effectLst>
          <a:scene3d>
            <a:camera prst="orthographicFront"/>
            <a:lightRig rig="threePt" dir="t"/>
          </a:scene3d>
          <a:sp3d extrusionH="76200">
            <a:extrusionClr>
              <a:srgbClr val="000099"/>
            </a:extrusionClr>
          </a:sp3d>
          <a:extLst/>
        </p:spPr>
        <p:txBody>
          <a:bodyPr vert="horz" wrap="square" lIns="91440" tIns="45720" rIns="91440" bIns="45720"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a:xfrm>
            <a:off x="6629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lvl1pPr algn="r" eaLnBrk="1" hangingPunct="1">
              <a:defRPr sz="1000"/>
            </a:lvl1pPr>
          </a:lstStyle>
          <a:p>
            <a:endParaRPr lang="en-US"/>
          </a:p>
        </p:txBody>
      </p:sp>
      <p:sp>
        <p:nvSpPr>
          <p:cNvPr id="12293" name="Rectangle 5"/>
          <p:cNvSpPr>
            <a:spLocks noGrp="1" noChangeArrowheads="1"/>
          </p:cNvSpPr>
          <p:nvPr>
            <p:ph type="ftr" sz="quarter" idx="3"/>
          </p:nvPr>
        </p:nvSpPr>
        <p:spPr>
          <a:xfrm>
            <a:off x="32766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lvl1pPr algn="ctr">
              <a:spcBef>
                <a:spcPct val="50000"/>
              </a:spcBef>
              <a:defRPr sz="1000">
                <a:solidFill>
                  <a:srgbClr val="000099"/>
                </a:solidFill>
              </a:defRPr>
            </a:lvl1pPr>
          </a:lstStyle>
          <a:p>
            <a:r>
              <a:rPr lang="en-US" smtClean="0"/>
              <a:t>© MS&amp;K 2015</a:t>
            </a:r>
            <a:endParaRPr lang="en-US"/>
          </a:p>
        </p:txBody>
      </p:sp>
      <p:sp>
        <p:nvSpPr>
          <p:cNvPr id="12294" name="Rectangle 6"/>
          <p:cNvSpPr>
            <a:spLocks noGrp="1" noChangeArrowheads="1"/>
          </p:cNvSpPr>
          <p:nvPr>
            <p:ph type="sldNum" sz="quarter" idx="4"/>
          </p:nvPr>
        </p:nvSpPr>
        <p:spPr>
          <a:xfrm>
            <a:off x="228600" y="6248400"/>
            <a:ext cx="129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lvl1pPr eaLnBrk="1" hangingPunct="1">
              <a:defRPr sz="1400">
                <a:solidFill>
                  <a:srgbClr val="000099"/>
                </a:solidFill>
              </a:defRPr>
            </a:lvl1pPr>
          </a:lstStyle>
          <a:p>
            <a:fld id="{4AFB4178-3835-41DC-ABD5-10036689CB2F}" type="slidenum">
              <a:rPr lang="en-US" smtClean="0"/>
              <a:t>‹#›</a:t>
            </a:fld>
            <a:endParaRPr lang="en-US"/>
          </a:p>
        </p:txBody>
      </p:sp>
      <p:sp>
        <p:nvSpPr>
          <p:cNvPr id="12295" name="Line 7"/>
          <p:cNvSpPr>
            <a:spLocks noChangeShapeType="1"/>
          </p:cNvSpPr>
          <p:nvPr/>
        </p:nvSpPr>
        <p:spPr>
          <a:xfrm flipV="1">
            <a:off x="1371600" y="304800"/>
            <a:ext cx="0" cy="1295400"/>
          </a:xfrm>
          <a:prstGeom prst="line">
            <a:avLst/>
          </a:prstGeom>
          <a:noFill/>
          <a:ln w="38100">
            <a:solidFill>
              <a:schemeClr val="tx2"/>
            </a:solidFill>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Oval 8"/>
          <p:cNvSpPr>
            <a:spLocks noChangeArrowheads="1"/>
          </p:cNvSpPr>
          <p:nvPr/>
        </p:nvSpPr>
        <p:spPr>
          <a:xfrm>
            <a:off x="152400" y="838200"/>
            <a:ext cx="228600" cy="228600"/>
          </a:xfrm>
          <a:prstGeom prst="ellipse">
            <a:avLst/>
          </a:prstGeom>
          <a:solidFill>
            <a:srgbClr val="FF0000"/>
          </a:solidFill>
          <a:ln>
            <a:noFill/>
          </a:ln>
          <a:extLst/>
        </p:spPr>
        <p:txBody>
          <a:bodyPr wrap="none" anchor="ctr"/>
          <a:lstStyle/>
          <a:p>
            <a:pPr algn="ctr" eaLnBrk="1" hangingPunct="1"/>
            <a:endParaRPr lang="en-US" sz="2400">
              <a:latin typeface="Times New Roman" pitchFamily="18" charset="0"/>
            </a:endParaRPr>
          </a:p>
        </p:txBody>
      </p:sp>
      <p:sp>
        <p:nvSpPr>
          <p:cNvPr id="12297" name="Oval 9"/>
          <p:cNvSpPr>
            <a:spLocks noChangeArrowheads="1"/>
          </p:cNvSpPr>
          <p:nvPr/>
        </p:nvSpPr>
        <p:spPr>
          <a:xfrm>
            <a:off x="539750" y="838200"/>
            <a:ext cx="228600" cy="228600"/>
          </a:xfrm>
          <a:prstGeom prst="ellipse">
            <a:avLst/>
          </a:prstGeom>
          <a:solidFill>
            <a:srgbClr val="000099"/>
          </a:solidFill>
          <a:ln>
            <a:noFill/>
          </a:ln>
          <a:extLst/>
        </p:spPr>
        <p:txBody>
          <a:bodyPr wrap="none" anchor="ctr"/>
          <a:lstStyle/>
          <a:p>
            <a:pPr algn="ctr" eaLnBrk="1" hangingPunct="1"/>
            <a:endParaRPr lang="en-US" sz="2400">
              <a:latin typeface="Times New Roman" pitchFamily="18" charset="0"/>
            </a:endParaRPr>
          </a:p>
        </p:txBody>
      </p:sp>
      <p:sp>
        <p:nvSpPr>
          <p:cNvPr id="12298" name="Oval 10"/>
          <p:cNvSpPr>
            <a:spLocks noChangeArrowheads="1"/>
          </p:cNvSpPr>
          <p:nvPr/>
        </p:nvSpPr>
        <p:spPr>
          <a:xfrm>
            <a:off x="927100" y="838200"/>
            <a:ext cx="228600" cy="228600"/>
          </a:xfrm>
          <a:prstGeom prst="ellipse">
            <a:avLst/>
          </a:prstGeom>
          <a:solidFill>
            <a:srgbClr val="00B050"/>
          </a:solidFill>
          <a:ln>
            <a:noFill/>
          </a:ln>
          <a:extLst/>
        </p:spPr>
        <p:txBody>
          <a:bodyPr wrap="none" anchor="ctr"/>
          <a:lstStyle/>
          <a:p>
            <a:pPr algn="ctr" eaLnBrk="1" hangingPunct="1"/>
            <a:endParaRPr lang="en-US" sz="2400">
              <a:latin typeface="Times New Roman" pitchFamily="18" charset="0"/>
            </a:endParaRPr>
          </a:p>
        </p:txBody>
      </p:sp>
      <p:sp>
        <p:nvSpPr>
          <p:cNvPr id="12299" name="Rectangle 11"/>
          <p:cNvSpPr>
            <a:spLocks noChangeArrowheads="1"/>
          </p:cNvSpPr>
          <p:nvPr/>
        </p:nvSpPr>
        <p:spPr>
          <a:xfrm>
            <a:off x="6553200" y="6245225"/>
            <a:ext cx="2133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fld id="{E5BE8B83-90EC-4997-9A99-ACF648ED13E3}" type="slidenum">
              <a:rPr lang="en-US" sz="1400"/>
              <a:pPr algn="r" eaLnBrk="1" hangingPunct="1"/>
              <a:t>‹#›</a:t>
            </a:fld>
          </a:p>
        </p:txBody>
      </p:sp>
      <p:pic>
        <p:nvPicPr>
          <p:cNvPr id="12300" name="Picture 12" descr="100Years_Gold_w_web"/>
          <p:cNvPicPr>
            <a:picLocks noChangeAspect="1" noChangeArrowheads="1"/>
          </p:cNvPicPr>
          <p:nvPr userDrawn="1"/>
        </p:nvPicPr>
        <p:blipFill>
          <a:blip r:embed="rId12">
            <a:extLst>
              <a:ext uri="{28A0092B-C50C-407E-A947-70E740481C1C}">
                <a14:useLocalDpi xmlns:a14="http://schemas.microsoft.com/office/drawing/2010/main" val="0"/>
              </a:ext>
            </a:extLst>
          </a:blip>
          <a:stretch/>
        </p:blipFill>
        <p:spPr>
          <a:xfrm>
            <a:off x="6400800" y="6096000"/>
            <a:ext cx="2514600" cy="569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nLst>
      <p:par>
        <p:cTn id="1" dur="indefinite" restart="never" nodeType="tmRoot"/>
      </p:par>
    </p:tnLst>
  </p:timing>
  <p:hf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fontAlgn="base">
        <a:spcBef>
          <a:spcPct val="20000"/>
        </a:spcBef>
        <a:spcAft>
          <a:spcPct val="0"/>
        </a:spcAft>
        <a:buClr>
          <a:schemeClr val="accent2"/>
        </a:buClr>
        <a:buChar char="•"/>
        <a:defRPr sz="2400">
          <a:solidFill>
            <a:schemeClr val="tx2"/>
          </a:solidFill>
          <a:latin typeface="+mn-lt"/>
        </a:defRPr>
      </a:lvl3pPr>
      <a:lvl4pPr marL="1600200" indent="-228600" algn="l" rtl="0" fontAlgn="base">
        <a:spcBef>
          <a:spcPct val="20000"/>
        </a:spcBef>
        <a:spcAft>
          <a:spcPct val="0"/>
        </a:spcAft>
        <a:buClr>
          <a:schemeClr val="tx1"/>
        </a:buClr>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gi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3.jpeg" /><Relationship Id="rId4"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2.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5.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7.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8.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0.xml" /><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Layout" Target="../diagrams/layout2.xml" /><Relationship Id="rId6" Type="http://schemas.openxmlformats.org/officeDocument/2006/relationships/diagramQuickStyle" Target="../diagrams/quickStyle2.xml" /><Relationship Id="rId7" Type="http://schemas.openxmlformats.org/officeDocument/2006/relationships/diagramColors" Target="../diagrams/colors2.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1.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2.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3.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4.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5.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6.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7.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8.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0.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1.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2.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3.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4.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5.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6.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7.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8.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0.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1.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2.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3.xml" /><Relationship Id="rId3" Type="http://schemas.openxmlformats.org/officeDocument/2006/relationships/image" Target="../media/image5.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ctrTitle"/>
          </p:nvPr>
        </p:nvSpPr>
        <p:spPr>
          <a:xfrm>
            <a:off x="1981204" y="914400"/>
            <a:ext cx="6477000" cy="1752600"/>
          </a:xfrm>
        </p:spPr>
        <p:txBody>
          <a:bodyPr/>
          <a:lstStyle/>
          <a:p>
            <a:pPr algn="ctr"/>
            <a:r>
              <a:rPr lang="en-US" sz="3600" b="1" smtClean="0">
                <a:solidFill>
                  <a:srgbClr val="C00000"/>
                </a:solidFill>
              </a:rPr>
              <a:t>Cybersecurity:</a:t>
            </a:r>
            <a:br>
              <a:rPr lang="en-US" sz="3600" b="1" smtClean="0">
                <a:solidFill>
                  <a:srgbClr val="C00000"/>
                </a:solidFill>
              </a:rPr>
            </a:br>
            <a:r>
              <a:rPr lang="en-US" sz="3600" b="1" smtClean="0">
                <a:solidFill>
                  <a:srgbClr val="C00000"/>
                </a:solidFill>
              </a:rPr>
              <a:t>HELP, I’VE BEEN HACKED!</a:t>
            </a:r>
            <a:endParaRPr lang="en-US" sz="2200" b="1">
              <a:solidFill>
                <a:srgbClr val="C00000"/>
              </a:solidFill>
            </a:endParaRPr>
          </a:p>
        </p:txBody>
      </p:sp>
      <p:sp>
        <p:nvSpPr>
          <p:cNvPr id="2" name="Subtitle 1"/>
          <p:cNvSpPr>
            <a:spLocks noGrp="1"/>
          </p:cNvSpPr>
          <p:nvPr>
            <p:ph type="subTitle" idx="1"/>
          </p:nvPr>
        </p:nvSpPr>
        <p:spPr>
          <a:xfrm>
            <a:off x="2133600" y="3048000"/>
            <a:ext cx="6477000" cy="1981200"/>
          </a:xfrm>
        </p:spPr>
        <p:txBody>
          <a:bodyPr/>
          <a:lstStyle/>
          <a:p>
            <a:endParaRPr lang="en-US" smtClean="0"/>
          </a:p>
          <a:p>
            <a:endParaRPr lang="en-US"/>
          </a:p>
          <a:p>
            <a:endParaRPr lang="en-US" smtClean="0"/>
          </a:p>
          <a:p>
            <a:pPr algn="ctr">
              <a:spcBef>
                <a:spcPct val="0"/>
              </a:spcBef>
            </a:pPr>
            <a:r>
              <a:rPr lang="en-US" b="1" smtClean="0">
                <a:solidFill>
                  <a:srgbClr val="C00000"/>
                </a:solidFill>
              </a:rPr>
              <a:t>Columbia River Customs Brokers &amp; Forwarders Association, Inc. </a:t>
            </a:r>
          </a:p>
          <a:p>
            <a:pPr algn="ctr">
              <a:spcBef>
                <a:spcPct val="0"/>
              </a:spcBef>
            </a:pPr>
            <a:r>
              <a:rPr lang="en-US" b="1" smtClean="0">
                <a:solidFill>
                  <a:srgbClr val="C00000"/>
                </a:solidFill>
              </a:rPr>
              <a:t>March 31, 2015</a:t>
            </a:r>
            <a:endParaRPr lang="en-US" b="1">
              <a:solidFill>
                <a:srgbClr val="C00000"/>
              </a:solidFill>
            </a:endParaRPr>
          </a:p>
        </p:txBody>
      </p:sp>
      <p:sp>
        <p:nvSpPr>
          <p:cNvPr id="3" name="Footer Placeholder 3"/>
          <p:cNvSpPr>
            <a:spLocks noGrp="1"/>
          </p:cNvSpPr>
          <p:nvPr>
            <p:ph type="ftr" sz="quarter" idx="3"/>
          </p:nvPr>
        </p:nvSpPr>
        <p:spPr/>
        <p:txBody>
          <a:bodyPr/>
          <a:lstStyle/>
          <a:p>
            <a:r>
              <a:rPr lang="en-US" smtClean="0"/>
              <a:t>© MS&amp;K 2015</a:t>
            </a:r>
            <a:endParaRPr lang="en-US"/>
          </a:p>
        </p:txBody>
      </p:sp>
      <p:sp>
        <p:nvSpPr>
          <p:cNvPr id="4" name="Slide Number Placeholder 4"/>
          <p:cNvSpPr>
            <a:spLocks noGrp="1"/>
          </p:cNvSpPr>
          <p:nvPr>
            <p:ph type="sldNum" sz="quarter" idx="4"/>
          </p:nvPr>
        </p:nvSpPr>
        <p:spPr>
          <a:xfrm>
            <a:off x="304800" y="6172200"/>
            <a:ext cx="1219200" cy="457200"/>
          </a:xfrm>
        </p:spPr>
        <p:txBody>
          <a:bodyPr/>
          <a:lstStyle/>
          <a:p>
            <a:fld id="{B7E2E81A-18C3-4C73-8194-7D1F96BEDC8D}" type="slidenum">
              <a:rPr lang="en-US"/>
              <a:t/>
            </a:fld>
            <a:endParaRPr lang="en-US"/>
          </a:p>
        </p:txBody>
      </p:sp>
      <p:pic>
        <p:nvPicPr>
          <p:cNvPr id="5" name="Picture 3" descr="H:\GLOBE.gif"/>
          <p:cNvPicPr>
            <a:picLocks noChangeAspect="1" noChangeArrowheads="1"/>
          </p:cNvPicPr>
          <p:nvPr/>
        </p:nvPicPr>
        <p:blipFill>
          <a:blip r:embed="rId3"/>
          <a:stretch/>
        </p:blipFill>
        <p:spPr>
          <a:xfrm>
            <a:off x="3863185" y="2438400"/>
            <a:ext cx="2713038" cy="226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818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Cybersecurity Victims</a:t>
            </a:r>
            <a:endParaRPr lang="en-US">
              <a:solidFill>
                <a:srgbClr val="000099"/>
              </a:solidFill>
            </a:endParaRPr>
          </a:p>
        </p:txBody>
      </p:sp>
      <p:sp>
        <p:nvSpPr>
          <p:cNvPr id="3" name="Content Placeholder 2"/>
          <p:cNvSpPr>
            <a:spLocks noGrp="1"/>
          </p:cNvSpPr>
          <p:nvPr>
            <p:ph idx="1"/>
          </p:nvPr>
        </p:nvSpPr>
        <p:spPr>
          <a:xfrm>
            <a:off x="1473200" y="1524000"/>
            <a:ext cx="7010400" cy="4114800"/>
          </a:xfrm>
        </p:spPr>
        <p:txBody>
          <a:bodyPr/>
          <a:lstStyle/>
          <a:p>
            <a:pPr marL="400050" lvl="1" indent="0" algn="just">
              <a:lnSpc>
                <a:spcPct val="90000"/>
              </a:lnSpc>
              <a:spcBef>
                <a:spcPts val="600"/>
              </a:spcBef>
              <a:buNone/>
            </a:pPr>
            <a:r>
              <a:rPr lang="en-US" smtClean="0"/>
              <a:t>High Profile: Target, Home Depot, JP Morgan, eBay, AT&amp;T, Michaels, Anthem, etc. However, …. </a:t>
            </a:r>
            <a:endParaRPr lang="en-US"/>
          </a:p>
          <a:p>
            <a:pPr marL="400050" lvl="1" indent="0" algn="just">
              <a:lnSpc>
                <a:spcPct val="90000"/>
              </a:lnSpc>
              <a:spcBef>
                <a:spcPts val="600"/>
              </a:spcBef>
              <a:buNone/>
            </a:pPr>
            <a:r>
              <a:rPr lang="en-US" smtClean="0"/>
              <a:t>Small </a:t>
            </a:r>
            <a:r>
              <a:rPr lang="en-US"/>
              <a:t>Businesses! Hackers are generally opportunistic, going for “low-hanging fruit</a:t>
            </a:r>
            <a:r>
              <a:rPr lang="en-US" smtClean="0"/>
              <a:t>.”</a:t>
            </a:r>
          </a:p>
          <a:p>
            <a:pPr marL="400050" lvl="1" indent="0" algn="just">
              <a:lnSpc>
                <a:spcPct val="90000"/>
              </a:lnSpc>
              <a:buNone/>
            </a:pPr>
            <a:r>
              <a:rPr lang="en-US"/>
              <a:t>	Source: </a:t>
            </a:r>
            <a:r>
              <a:rPr lang="en-US" i="1"/>
              <a:t>Cybersecurity in the Golden State,  </a:t>
            </a:r>
            <a:r>
              <a:rPr lang="en-US"/>
              <a:t>California Attorney General/DOJ  (Feb 2014)</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10</a:t>
            </a:fld>
            <a:endParaRPr lang="en-US"/>
          </a:p>
        </p:txBody>
      </p:sp>
    </p:spTree>
    <p:extLst>
      <p:ext uri="{BB962C8B-B14F-4D97-AF65-F5344CB8AC3E}">
        <p14:creationId xmlns:p14="http://schemas.microsoft.com/office/powerpoint/2010/main" val="39713577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Cyber Security Prevention</a:t>
            </a:r>
            <a:endParaRPr lang="en-US">
              <a:solidFill>
                <a:srgbClr val="000099"/>
              </a:solidFill>
            </a:endParaRPr>
          </a:p>
        </p:txBody>
      </p:sp>
      <p:sp>
        <p:nvSpPr>
          <p:cNvPr id="3" name="Content Placeholder 2"/>
          <p:cNvSpPr>
            <a:spLocks noGrp="1"/>
          </p:cNvSpPr>
          <p:nvPr>
            <p:ph idx="1"/>
          </p:nvPr>
        </p:nvSpPr>
        <p:spPr>
          <a:xfrm>
            <a:off x="1524000" y="1524000"/>
            <a:ext cx="6934200" cy="4495800"/>
          </a:xfrm>
        </p:spPr>
        <p:txBody>
          <a:bodyPr/>
          <a:lstStyle/>
          <a:p>
            <a:pPr marL="0" indent="0" algn="just">
              <a:buNone/>
            </a:pPr>
            <a:r>
              <a:rPr lang="en-US" sz="2400" smtClean="0"/>
              <a:t>“</a:t>
            </a:r>
            <a:r>
              <a:rPr lang="en-US" sz="2400"/>
              <a:t>The likelihood of a data breach is no longer a question; it is almost a certainty.”</a:t>
            </a:r>
          </a:p>
          <a:p>
            <a:pPr algn="just">
              <a:buNone/>
            </a:pPr>
            <a:r>
              <a:rPr lang="en-US" sz="2400"/>
              <a:t>	</a:t>
            </a:r>
            <a:r>
              <a:rPr lang="en-US" sz="2400" smtClean="0"/>
              <a:t>-- </a:t>
            </a:r>
            <a:r>
              <a:rPr lang="en-US" sz="2400"/>
              <a:t>Experian, </a:t>
            </a:r>
            <a:r>
              <a:rPr lang="en-US" sz="2400" i="1"/>
              <a:t>2014 Data Breach Industry </a:t>
            </a:r>
            <a:r>
              <a:rPr lang="en-US" sz="2400" i="1" smtClean="0"/>
              <a:t>Forecast</a:t>
            </a:r>
          </a:p>
          <a:p>
            <a:pPr algn="just">
              <a:buNone/>
            </a:pPr>
            <a:endParaRPr lang="en-US" sz="2400" i="1" smtClean="0"/>
          </a:p>
          <a:p>
            <a:pPr marL="0" indent="0" algn="just">
              <a:buNone/>
            </a:pPr>
            <a:r>
              <a:rPr lang="en-US" sz="2400" smtClean="0"/>
              <a:t>“</a:t>
            </a:r>
            <a:r>
              <a:rPr lang="en-US" sz="2400"/>
              <a:t>There is probably no database that cybercriminals cannot compromise.”</a:t>
            </a:r>
          </a:p>
          <a:p>
            <a:pPr algn="just">
              <a:buNone/>
            </a:pPr>
            <a:r>
              <a:rPr lang="en-US" sz="2400"/>
              <a:t>	-- Adm. Michael S. Rogers, Director of the </a:t>
            </a:r>
            <a:r>
              <a:rPr lang="en-US" sz="2400" smtClean="0"/>
              <a:t>National </a:t>
            </a:r>
            <a:r>
              <a:rPr lang="en-US" sz="2400"/>
              <a:t>Security Agency, in light of </a:t>
            </a:r>
            <a:r>
              <a:rPr lang="en-US" sz="2400" smtClean="0"/>
              <a:t>JP Morgan </a:t>
            </a:r>
            <a:r>
              <a:rPr lang="en-US" sz="2400"/>
              <a:t>security breach in October 2014</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11</a:t>
            </a:fld>
            <a:endParaRPr lang="en-US"/>
          </a:p>
        </p:txBody>
      </p:sp>
    </p:spTree>
    <p:extLst>
      <p:ext uri="{BB962C8B-B14F-4D97-AF65-F5344CB8AC3E}">
        <p14:creationId xmlns:p14="http://schemas.microsoft.com/office/powerpoint/2010/main" val="19455353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Is Prevention Possible?</a:t>
            </a:r>
            <a:r>
              <a:rPr lang="en-US" smtClean="0"/>
              <a:t> </a:t>
            </a:r>
            <a:endParaRPr lang="en-US"/>
          </a:p>
        </p:txBody>
      </p:sp>
      <p:sp>
        <p:nvSpPr>
          <p:cNvPr id="3" name="Content Placeholder 2"/>
          <p:cNvSpPr>
            <a:spLocks noGrp="1"/>
          </p:cNvSpPr>
          <p:nvPr>
            <p:ph idx="1"/>
          </p:nvPr>
        </p:nvSpPr>
        <p:spPr>
          <a:xfrm>
            <a:off x="1524000" y="1524000"/>
            <a:ext cx="7010400" cy="4495800"/>
          </a:xfrm>
        </p:spPr>
        <p:txBody>
          <a:bodyPr/>
          <a:lstStyle/>
          <a:p>
            <a:pPr lvl="0">
              <a:buClr>
                <a:srgbClr val="336666"/>
              </a:buClr>
            </a:pPr>
            <a:r>
              <a:rPr lang="en-US" sz="2400">
                <a:solidFill>
                  <a:srgbClr val="000000"/>
                </a:solidFill>
              </a:rPr>
              <a:t>Why so challenging?</a:t>
            </a:r>
          </a:p>
          <a:p>
            <a:pPr lvl="1">
              <a:buClr>
                <a:srgbClr val="99CCCC"/>
              </a:buClr>
            </a:pPr>
            <a:r>
              <a:rPr lang="en-US" sz="2400">
                <a:solidFill>
                  <a:srgbClr val="000000"/>
                </a:solidFill>
              </a:rPr>
              <a:t>Attackers have </a:t>
            </a:r>
            <a:r>
              <a:rPr lang="en-US" sz="2400" i="1">
                <a:solidFill>
                  <a:srgbClr val="000000"/>
                </a:solidFill>
              </a:rPr>
              <a:t>high</a:t>
            </a:r>
            <a:r>
              <a:rPr lang="en-US" sz="2400">
                <a:solidFill>
                  <a:srgbClr val="000000"/>
                </a:solidFill>
              </a:rPr>
              <a:t> incentives to intrude and little deterrence </a:t>
            </a:r>
            <a:r>
              <a:rPr lang="en-US" sz="2400" smtClean="0">
                <a:solidFill>
                  <a:srgbClr val="000000"/>
                </a:solidFill>
              </a:rPr>
              <a:t>- </a:t>
            </a:r>
            <a:endParaRPr lang="en-US" sz="2400">
              <a:solidFill>
                <a:srgbClr val="000000"/>
              </a:solidFill>
            </a:endParaRPr>
          </a:p>
          <a:p>
            <a:pPr lvl="2">
              <a:buClr>
                <a:srgbClr val="CCCCCC"/>
              </a:buClr>
            </a:pPr>
            <a:r>
              <a:rPr lang="en-US" sz="2000" smtClean="0">
                <a:solidFill>
                  <a:srgbClr val="000000"/>
                </a:solidFill>
              </a:rPr>
              <a:t>Cyber </a:t>
            </a:r>
            <a:r>
              <a:rPr lang="en-US" sz="2000">
                <a:solidFill>
                  <a:srgbClr val="000000"/>
                </a:solidFill>
              </a:rPr>
              <a:t>crime is more lucrative than illegal drugs</a:t>
            </a:r>
          </a:p>
          <a:p>
            <a:pPr lvl="2">
              <a:buClr>
                <a:srgbClr val="CCCCCC"/>
              </a:buClr>
            </a:pPr>
            <a:r>
              <a:rPr lang="en-US" sz="2000" smtClean="0">
                <a:solidFill>
                  <a:srgbClr val="000000"/>
                </a:solidFill>
              </a:rPr>
              <a:t>A network </a:t>
            </a:r>
            <a:r>
              <a:rPr lang="en-US" sz="2000">
                <a:solidFill>
                  <a:srgbClr val="000000"/>
                </a:solidFill>
              </a:rPr>
              <a:t>of highly organized groups, often connected with traditional crime groups</a:t>
            </a:r>
            <a:r>
              <a:rPr lang="en-US">
                <a:solidFill>
                  <a:srgbClr val="000000"/>
                </a:solidFill>
              </a:rPr>
              <a:t>	</a:t>
            </a:r>
          </a:p>
          <a:p>
            <a:pPr lvl="1">
              <a:buClr>
                <a:srgbClr val="99CCCC"/>
              </a:buClr>
            </a:pPr>
            <a:r>
              <a:rPr lang="en-US" sz="2400">
                <a:solidFill>
                  <a:srgbClr val="000000"/>
                </a:solidFill>
              </a:rPr>
              <a:t>Businesses have </a:t>
            </a:r>
            <a:r>
              <a:rPr lang="en-US" sz="2400" i="1">
                <a:solidFill>
                  <a:srgbClr val="000000"/>
                </a:solidFill>
              </a:rPr>
              <a:t>low</a:t>
            </a:r>
            <a:r>
              <a:rPr lang="en-US" sz="2400">
                <a:solidFill>
                  <a:srgbClr val="000000"/>
                </a:solidFill>
              </a:rPr>
              <a:t> (immediate) incentives to invest in breach prevention</a:t>
            </a:r>
          </a:p>
          <a:p>
            <a:pPr lvl="0">
              <a:buClr>
                <a:srgbClr val="336666"/>
              </a:buClr>
            </a:pPr>
            <a:r>
              <a:rPr lang="en-US" sz="2400">
                <a:solidFill>
                  <a:srgbClr val="000000"/>
                </a:solidFill>
              </a:rPr>
              <a:t>Indefinitely and exponentially evolving threats  </a:t>
            </a:r>
            <a:br>
              <a:rPr lang="en-US" sz="2400">
                <a:solidFill>
                  <a:srgbClr val="000000"/>
                </a:solidFill>
              </a:rPr>
            </a:br>
            <a:r>
              <a:rPr lang="en-US" sz="1800">
                <a:solidFill>
                  <a:srgbClr val="000000"/>
                </a:solidFill>
              </a:rPr>
              <a:t>(8,000-10,000 new vulnerabilities a year; “zero”-day attacks)</a:t>
            </a:r>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12</a:t>
            </a:fld>
            <a:endParaRPr lang="en-US"/>
          </a:p>
        </p:txBody>
      </p:sp>
    </p:spTree>
    <p:extLst>
      <p:ext uri="{BB962C8B-B14F-4D97-AF65-F5344CB8AC3E}">
        <p14:creationId xmlns:p14="http://schemas.microsoft.com/office/powerpoint/2010/main" val="21545554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Fire-Eye Report - 2015</a:t>
            </a:r>
            <a:endParaRPr lang="en-US">
              <a:solidFill>
                <a:srgbClr val="000099"/>
              </a:solidFill>
            </a:endParaRPr>
          </a:p>
        </p:txBody>
      </p:sp>
      <p:sp>
        <p:nvSpPr>
          <p:cNvPr id="3" name="Content Placeholder 2"/>
          <p:cNvSpPr>
            <a:spLocks noGrp="1"/>
          </p:cNvSpPr>
          <p:nvPr>
            <p:ph idx="1"/>
          </p:nvPr>
        </p:nvSpPr>
        <p:spPr>
          <a:xfrm>
            <a:off x="1524000" y="1828800"/>
            <a:ext cx="7010400" cy="4191000"/>
          </a:xfrm>
        </p:spPr>
        <p:txBody>
          <a:bodyPr/>
          <a:lstStyle/>
          <a:p>
            <a:pPr marL="0" indent="0" algn="just">
              <a:buNone/>
            </a:pPr>
            <a:r>
              <a:rPr lang="en-US" sz="2700" smtClean="0"/>
              <a:t>“Zero-day </a:t>
            </a:r>
            <a:r>
              <a:rPr lang="en-US" sz="2700"/>
              <a:t>threats are everywhere. On any given day over the last three years, cybercriminals had access to at least 85 vulnerabilities targeting widely used software from Microsoft, Apple, Oracle, and </a:t>
            </a:r>
            <a:r>
              <a:rPr lang="en-US" sz="2700" smtClean="0"/>
              <a:t>Adobe. </a:t>
            </a:r>
            <a:r>
              <a:rPr lang="en-US" sz="2700"/>
              <a:t>That estimate includes only vulnerabilities that were eventually reported. The true number of zero-day vulnerabilities available to cybercriminals could be much higher</a:t>
            </a:r>
            <a:r>
              <a:rPr lang="en-US" sz="2700" smtClean="0"/>
              <a:t>.”</a:t>
            </a:r>
            <a:endParaRPr lang="en-US" sz="27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13</a:t>
            </a:fld>
            <a:endParaRPr lang="en-US"/>
          </a:p>
        </p:txBody>
      </p:sp>
    </p:spTree>
    <p:extLst>
      <p:ext uri="{BB962C8B-B14F-4D97-AF65-F5344CB8AC3E}">
        <p14:creationId xmlns:p14="http://schemas.microsoft.com/office/powerpoint/2010/main" val="11699154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62200"/>
            <a:ext cx="7010400" cy="1527175"/>
          </a:xfrm>
        </p:spPr>
        <p:txBody>
          <a:bodyPr/>
          <a:lstStyle/>
          <a:p>
            <a:r>
              <a:rPr lang="en-US" smtClean="0">
                <a:solidFill>
                  <a:srgbClr val="000099"/>
                </a:solidFill>
              </a:rPr>
              <a:t>Is There Really a Problem?</a:t>
            </a:r>
            <a:endParaRPr lang="en-US">
              <a:solidFill>
                <a:srgbClr val="000099"/>
              </a:solidFill>
            </a:endParaRP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14</a:t>
            </a:fld>
            <a:endParaRPr lang="en-US"/>
          </a:p>
        </p:txBody>
      </p:sp>
    </p:spTree>
    <p:extLst>
      <p:ext uri="{BB962C8B-B14F-4D97-AF65-F5344CB8AC3E}">
        <p14:creationId xmlns:p14="http://schemas.microsoft.com/office/powerpoint/2010/main" val="104091700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solidFill>
                  <a:srgbClr val="000099"/>
                </a:solidFill>
              </a:rPr>
              <a:t>Background</a:t>
            </a:r>
            <a:endParaRPr lang="en-US">
              <a:solidFill>
                <a:srgbClr val="000099"/>
              </a:solidFill>
            </a:endParaRPr>
          </a:p>
        </p:txBody>
      </p:sp>
      <p:sp>
        <p:nvSpPr>
          <p:cNvPr id="3" name="Content Placeholder 2"/>
          <p:cNvSpPr>
            <a:spLocks noGrp="1"/>
          </p:cNvSpPr>
          <p:nvPr>
            <p:ph idx="1"/>
          </p:nvPr>
        </p:nvSpPr>
        <p:spPr/>
        <p:txBody>
          <a:bodyPr/>
          <a:lstStyle/>
          <a:p>
            <a:pPr marL="285750" indent="-285750" algn="just">
              <a:buFont typeface="Arial" panose="020b0604020202020204" pitchFamily="34" charset="0"/>
              <a:buChar char="•"/>
            </a:pPr>
            <a:r>
              <a:rPr lang="en-US" sz="3200" smtClean="0"/>
              <a:t>Maritime industry cybersecurity is very lax or low level. </a:t>
            </a:r>
            <a:endParaRPr lang="en-US" sz="3200"/>
          </a:p>
          <a:p>
            <a:pPr marL="285750" indent="-285750" algn="just">
              <a:buFont typeface="Arial" panose="020b0604020202020204" pitchFamily="34" charset="0"/>
              <a:buChar char="•"/>
            </a:pPr>
            <a:r>
              <a:rPr lang="en-US" sz="3200"/>
              <a:t>State-of-the-art firewall and anti-virus software is ineffective in keeping out dedicated </a:t>
            </a:r>
            <a:r>
              <a:rPr lang="en-US" sz="3200" smtClean="0"/>
              <a:t>attacks.</a:t>
            </a:r>
          </a:p>
          <a:p>
            <a:pPr marL="285750" indent="-285750" algn="just">
              <a:buFont typeface="Arial" panose="020b0604020202020204" pitchFamily="34" charset="0"/>
              <a:buChar char="•"/>
            </a:pPr>
            <a:r>
              <a:rPr lang="en-US" sz="3200"/>
              <a:t>Social engineering tactics work </a:t>
            </a:r>
            <a:r>
              <a:rPr lang="en-US" sz="3200" b="1" u="sng"/>
              <a:t>very</a:t>
            </a:r>
            <a:r>
              <a:rPr lang="en-US" sz="3200"/>
              <a:t> well.</a:t>
            </a:r>
          </a:p>
          <a:p>
            <a:pPr marL="285750" indent="-285750">
              <a:buFont typeface="Arial" panose="020b0604020202020204" pitchFamily="34" charset="0"/>
              <a:buChar char="•"/>
            </a:pPr>
            <a:endParaRPr lang="en-US" sz="32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15</a:t>
            </a:fld>
            <a:endParaRPr lang="en-US"/>
          </a:p>
        </p:txBody>
      </p:sp>
    </p:spTree>
    <p:extLst>
      <p:ext uri="{BB962C8B-B14F-4D97-AF65-F5344CB8AC3E}">
        <p14:creationId xmlns:p14="http://schemas.microsoft.com/office/powerpoint/2010/main" val="12988820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Property Security Does Not Equal Cybersecurity</a:t>
            </a:r>
            <a:endParaRPr lang="en-US">
              <a:solidFill>
                <a:srgbClr val="000099"/>
              </a:solidFill>
            </a:endParaRPr>
          </a:p>
        </p:txBody>
      </p:sp>
      <p:sp>
        <p:nvSpPr>
          <p:cNvPr id="3" name="Content Placeholder 2"/>
          <p:cNvSpPr>
            <a:spLocks noGrp="1"/>
          </p:cNvSpPr>
          <p:nvPr>
            <p:ph idx="1"/>
          </p:nvPr>
        </p:nvSpPr>
        <p:spPr/>
        <p:txBody>
          <a:bodyPr/>
          <a:lstStyle/>
          <a:p>
            <a:pPr marL="285750" indent="-285750" algn="just">
              <a:buFont typeface="Arial" panose="020b0604020202020204" pitchFamily="34" charset="0"/>
              <a:buChar char="•"/>
            </a:pPr>
            <a:r>
              <a:rPr lang="en-US" sz="2600" smtClean="0"/>
              <a:t>When Cyberkeel asked about cybersecurity protection in the maritime industry, the answers received generally had to do with keeping intruders out. Few answered in the context of detecting intruders once in their systems. </a:t>
            </a:r>
          </a:p>
          <a:p>
            <a:pPr marL="285750" indent="-285750" algn="just">
              <a:buFont typeface="Arial" panose="020b0604020202020204" pitchFamily="34" charset="0"/>
              <a:buChar char="•"/>
            </a:pPr>
            <a:r>
              <a:rPr lang="en-US" sz="2600" smtClean="0"/>
              <a:t>Frequent Question - </a:t>
            </a:r>
            <a:r>
              <a:rPr lang="en-US" sz="2600"/>
              <a:t>“How do we operate given the knowledge that we may at any time be compromised?”</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16</a:t>
            </a:fld>
            <a:endParaRPr lang="en-US"/>
          </a:p>
        </p:txBody>
      </p:sp>
    </p:spTree>
    <p:extLst>
      <p:ext uri="{BB962C8B-B14F-4D97-AF65-F5344CB8AC3E}">
        <p14:creationId xmlns:p14="http://schemas.microsoft.com/office/powerpoint/2010/main" val="420867373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smtClean="0">
                <a:solidFill>
                  <a:srgbClr val="000099"/>
                </a:solidFill>
              </a:rPr>
              <a:t>Maritime Examples - Cyberkeel</a:t>
            </a:r>
            <a:r>
              <a:rPr lang="en-US" smtClean="0">
                <a:solidFill>
                  <a:srgbClr val="000099"/>
                </a:solidFill>
              </a:rPr>
              <a:t> </a:t>
            </a:r>
            <a:endParaRPr lang="en-US">
              <a:solidFill>
                <a:srgbClr val="000099"/>
              </a:solidFill>
            </a:endParaRPr>
          </a:p>
        </p:txBody>
      </p:sp>
      <p:sp>
        <p:nvSpPr>
          <p:cNvPr id="3" name="Content Placeholder 2"/>
          <p:cNvSpPr>
            <a:spLocks noGrp="1"/>
          </p:cNvSpPr>
          <p:nvPr>
            <p:ph idx="1"/>
          </p:nvPr>
        </p:nvSpPr>
        <p:spPr>
          <a:xfrm>
            <a:off x="1524000" y="1524000"/>
            <a:ext cx="6934200" cy="4648200"/>
          </a:xfrm>
        </p:spPr>
        <p:txBody>
          <a:bodyPr/>
          <a:lstStyle/>
          <a:p>
            <a:pPr marL="0" indent="0" algn="just">
              <a:buNone/>
            </a:pPr>
            <a:r>
              <a:rPr lang="en-US" sz="3200" smtClean="0"/>
              <a:t>2011: cyber attack on IRISL – the Iranian  container carrier - </a:t>
            </a:r>
          </a:p>
          <a:p>
            <a:pPr marL="0" indent="0" algn="just">
              <a:buNone/>
            </a:pPr>
            <a:r>
              <a:rPr lang="en-US" sz="3200"/>
              <a:t>	</a:t>
            </a:r>
            <a:r>
              <a:rPr lang="en-US" sz="3200" smtClean="0"/>
              <a:t>Damaged </a:t>
            </a:r>
            <a:r>
              <a:rPr lang="en-US" sz="3200"/>
              <a:t>all </a:t>
            </a:r>
            <a:r>
              <a:rPr lang="en-US" sz="3200" smtClean="0"/>
              <a:t>IRISL’s data </a:t>
            </a:r>
            <a:r>
              <a:rPr lang="en-US" sz="3200"/>
              <a:t>related to</a:t>
            </a:r>
            <a:r>
              <a:rPr lang="en-US" sz="3200" smtClean="0"/>
              <a:t>: rates, cargo, </a:t>
            </a:r>
            <a:r>
              <a:rPr lang="en-US" sz="3200"/>
              <a:t>d</a:t>
            </a:r>
            <a:r>
              <a:rPr lang="en-US" sz="3200" smtClean="0"/>
              <a:t>ates, places, parties, etc. </a:t>
            </a:r>
          </a:p>
          <a:p>
            <a:pPr marL="0" indent="0" algn="just">
              <a:buNone/>
            </a:pPr>
            <a:r>
              <a:rPr lang="en-US" sz="3200" smtClean="0"/>
              <a:t>	There was a </a:t>
            </a:r>
            <a:r>
              <a:rPr lang="en-US" sz="3200"/>
              <a:t>simultaneous elimination of the company’s internal communication </a:t>
            </a:r>
            <a:r>
              <a:rPr lang="en-US" sz="3200" smtClean="0"/>
              <a:t>network.</a:t>
            </a:r>
            <a:endParaRPr lang="en-US" sz="32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17</a:t>
            </a:fld>
            <a:endParaRPr lang="en-US"/>
          </a:p>
        </p:txBody>
      </p:sp>
    </p:spTree>
    <p:extLst>
      <p:ext uri="{BB962C8B-B14F-4D97-AF65-F5344CB8AC3E}">
        <p14:creationId xmlns:p14="http://schemas.microsoft.com/office/powerpoint/2010/main" val="8978783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Other Examples - Cyberkeel</a:t>
            </a:r>
            <a:endParaRPr lang="en-US">
              <a:solidFill>
                <a:srgbClr val="000099"/>
              </a:solidFill>
            </a:endParaRPr>
          </a:p>
        </p:txBody>
      </p:sp>
      <p:sp>
        <p:nvSpPr>
          <p:cNvPr id="3" name="Content Placeholder 2"/>
          <p:cNvSpPr>
            <a:spLocks noGrp="1"/>
          </p:cNvSpPr>
          <p:nvPr>
            <p:ph idx="1"/>
          </p:nvPr>
        </p:nvSpPr>
        <p:spPr>
          <a:xfrm>
            <a:off x="1524000" y="1676400"/>
            <a:ext cx="7010400" cy="4114800"/>
          </a:xfrm>
        </p:spPr>
        <p:txBody>
          <a:bodyPr/>
          <a:lstStyle/>
          <a:p>
            <a:pPr marL="285750" indent="-285750" algn="just">
              <a:buFont typeface="Arial" panose="020b0604020202020204" pitchFamily="34" charset="0"/>
              <a:buChar char="•"/>
            </a:pPr>
            <a:r>
              <a:rPr lang="en-US" sz="3200"/>
              <a:t>Icefog: backdoor access to </a:t>
            </a:r>
            <a:r>
              <a:rPr lang="en-US" sz="3200" smtClean="0"/>
              <a:t>Japanese, Taiwanese </a:t>
            </a:r>
            <a:r>
              <a:rPr lang="en-US" sz="3200"/>
              <a:t>and Korean companies (extract documents, gain email access, obtain passwords</a:t>
            </a:r>
            <a:r>
              <a:rPr lang="en-US" sz="3200" smtClean="0"/>
              <a:t>).</a:t>
            </a:r>
            <a:endParaRPr lang="en-US" sz="3200"/>
          </a:p>
          <a:p>
            <a:pPr marL="285750" indent="-285750" algn="just">
              <a:buFont typeface="Arial" panose="020b0604020202020204" pitchFamily="34" charset="0"/>
              <a:buChar char="•"/>
            </a:pPr>
            <a:r>
              <a:rPr lang="en-US" sz="3200" smtClean="0"/>
              <a:t>Bypass </a:t>
            </a:r>
            <a:r>
              <a:rPr lang="en-US" sz="3200"/>
              <a:t>Australian </a:t>
            </a:r>
            <a:r>
              <a:rPr lang="en-US" sz="3200" smtClean="0"/>
              <a:t>customs.</a:t>
            </a:r>
            <a:endParaRPr lang="en-US" sz="3200"/>
          </a:p>
          <a:p>
            <a:pPr marL="285750" indent="-285750" algn="just">
              <a:buFont typeface="Arial" panose="020b0604020202020204" pitchFamily="34" charset="0"/>
              <a:buChar char="•"/>
            </a:pPr>
            <a:r>
              <a:rPr lang="en-US" sz="3200" smtClean="0"/>
              <a:t>Destabilization </a:t>
            </a:r>
            <a:r>
              <a:rPr lang="en-US" sz="3200"/>
              <a:t>of </a:t>
            </a:r>
            <a:r>
              <a:rPr lang="en-US" sz="3200" smtClean="0"/>
              <a:t>a drilling platform.</a:t>
            </a:r>
            <a:endParaRPr lang="en-US" sz="3200"/>
          </a:p>
          <a:p>
            <a:pPr marL="285750" indent="-285750" algn="just">
              <a:buFont typeface="Arial" panose="020b0604020202020204" pitchFamily="34" charset="0"/>
              <a:buChar char="•"/>
            </a:pPr>
            <a:r>
              <a:rPr lang="en-US" sz="3200" smtClean="0"/>
              <a:t>Shut </a:t>
            </a:r>
            <a:r>
              <a:rPr lang="en-US" sz="3200"/>
              <a:t>down </a:t>
            </a:r>
            <a:r>
              <a:rPr lang="en-US" sz="3200" smtClean="0"/>
              <a:t>of a </a:t>
            </a:r>
            <a:r>
              <a:rPr lang="en-US" sz="3200"/>
              <a:t>drilling platform by malware </a:t>
            </a:r>
            <a:r>
              <a:rPr lang="en-US" sz="3200" smtClean="0"/>
              <a:t>infection.</a:t>
            </a:r>
            <a:endParaRPr lang="en-US" sz="3200"/>
          </a:p>
          <a:p>
            <a:pPr marL="285750" indent="-285750">
              <a:buFont typeface="Arial" panose="020b0604020202020204" pitchFamily="34" charset="0"/>
              <a:buChar char="•"/>
            </a:pPr>
            <a:endParaRPr lang="en-US" sz="28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18</a:t>
            </a:fld>
            <a:endParaRPr lang="en-US"/>
          </a:p>
        </p:txBody>
      </p:sp>
    </p:spTree>
    <p:extLst>
      <p:ext uri="{BB962C8B-B14F-4D97-AF65-F5344CB8AC3E}">
        <p14:creationId xmlns:p14="http://schemas.microsoft.com/office/powerpoint/2010/main" val="7987760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More Examples - Cyberkeel</a:t>
            </a:r>
            <a:endParaRPr lang="en-US">
              <a:solidFill>
                <a:srgbClr val="000099"/>
              </a:solidFill>
            </a:endParaRPr>
          </a:p>
        </p:txBody>
      </p:sp>
      <p:sp>
        <p:nvSpPr>
          <p:cNvPr id="3" name="Content Placeholder 2"/>
          <p:cNvSpPr>
            <a:spLocks noGrp="1"/>
          </p:cNvSpPr>
          <p:nvPr>
            <p:ph idx="1"/>
          </p:nvPr>
        </p:nvSpPr>
        <p:spPr/>
        <p:txBody>
          <a:bodyPr/>
          <a:lstStyle/>
          <a:p>
            <a:pPr marL="285750" indent="-285750" algn="just">
              <a:buFont typeface="Arial" panose="020b0604020202020204" pitchFamily="34" charset="0"/>
              <a:buChar char="•"/>
            </a:pPr>
            <a:r>
              <a:rPr lang="en-US" sz="3200"/>
              <a:t>Complete compromise and spoofing of </a:t>
            </a:r>
            <a:r>
              <a:rPr lang="en-US" sz="3200" smtClean="0"/>
              <a:t>AIS – ship tracking system.</a:t>
            </a:r>
            <a:endParaRPr lang="en-US" sz="1800"/>
          </a:p>
          <a:p>
            <a:pPr marL="285750" indent="-285750" algn="just">
              <a:buFont typeface="Arial" panose="020b0604020202020204" pitchFamily="34" charset="0"/>
              <a:buChar char="•"/>
            </a:pPr>
            <a:r>
              <a:rPr lang="en-US" sz="3200"/>
              <a:t>GPS j</a:t>
            </a:r>
            <a:r>
              <a:rPr lang="en-US" sz="3200" smtClean="0"/>
              <a:t>amming.</a:t>
            </a:r>
            <a:endParaRPr lang="en-US" sz="3200"/>
          </a:p>
          <a:p>
            <a:pPr marL="285750" indent="-285750" algn="just">
              <a:buFont typeface="Arial" panose="020b0604020202020204" pitchFamily="34" charset="0"/>
              <a:buChar char="•"/>
            </a:pPr>
            <a:r>
              <a:rPr lang="en-US" sz="3200"/>
              <a:t>Manipulation of </a:t>
            </a:r>
            <a:r>
              <a:rPr lang="en-US" sz="3200" smtClean="0"/>
              <a:t>electronic data.</a:t>
            </a:r>
            <a:endParaRPr lang="en-US" sz="3200"/>
          </a:p>
          <a:p>
            <a:pPr marL="285750" indent="-285750" algn="just">
              <a:buFont typeface="Arial" panose="020b0604020202020204" pitchFamily="34" charset="0"/>
              <a:buChar char="•"/>
            </a:pPr>
            <a:r>
              <a:rPr lang="en-US" sz="3200" smtClean="0"/>
              <a:t>Remote </a:t>
            </a:r>
            <a:r>
              <a:rPr lang="en-US" sz="3200"/>
              <a:t>navigation of an </a:t>
            </a:r>
            <a:r>
              <a:rPr lang="en-US" sz="3200" smtClean="0"/>
              <a:t>$80 </a:t>
            </a:r>
            <a:r>
              <a:rPr lang="en-US" sz="3200"/>
              <a:t>million </a:t>
            </a:r>
            <a:r>
              <a:rPr lang="en-US" sz="3200" smtClean="0"/>
              <a:t>yacht </a:t>
            </a:r>
            <a:r>
              <a:rPr lang="en-US" sz="3200"/>
              <a:t>using </a:t>
            </a:r>
            <a:r>
              <a:rPr lang="en-US" sz="3200" smtClean="0"/>
              <a:t>$3,000 worth </a:t>
            </a:r>
            <a:r>
              <a:rPr lang="en-US" sz="3200"/>
              <a:t>of </a:t>
            </a:r>
            <a:r>
              <a:rPr lang="en-US" sz="3200" smtClean="0"/>
              <a:t>equipment.</a:t>
            </a:r>
            <a:endParaRPr lang="en-US" sz="3200"/>
          </a:p>
          <a:p>
            <a:endParaRPr lang="en-US"/>
          </a:p>
          <a:p>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19</a:t>
            </a:fld>
            <a:endParaRPr lang="en-US"/>
          </a:p>
        </p:txBody>
      </p:sp>
    </p:spTree>
    <p:extLst>
      <p:ext uri="{BB962C8B-B14F-4D97-AF65-F5344CB8AC3E}">
        <p14:creationId xmlns:p14="http://schemas.microsoft.com/office/powerpoint/2010/main" val="42931863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 MS&amp;K 2015</a:t>
            </a:r>
            <a:endParaRPr lang="en-US"/>
          </a:p>
        </p:txBody>
      </p:sp>
      <p:sp>
        <p:nvSpPr>
          <p:cNvPr id="7" name="Slide Number Placeholder 5"/>
          <p:cNvSpPr>
            <a:spLocks noGrp="1"/>
          </p:cNvSpPr>
          <p:nvPr>
            <p:ph type="sldNum" sz="quarter" idx="12"/>
          </p:nvPr>
        </p:nvSpPr>
        <p:spPr/>
        <p:txBody>
          <a:bodyPr/>
          <a:lstStyle/>
          <a:p>
            <a:fld id="{F1D0D627-FB5A-49E8-814A-6BE6F231F3FA}" type="slidenum">
              <a:rPr lang="en-US"/>
              <a:t>2</a:t>
            </a:fld>
          </a:p>
        </p:txBody>
      </p:sp>
      <p:sp>
        <p:nvSpPr>
          <p:cNvPr id="336898" name="Rectangle 2"/>
          <p:cNvSpPr>
            <a:spLocks noGrp="1" noChangeArrowheads="1"/>
          </p:cNvSpPr>
          <p:nvPr>
            <p:ph type="body" idx="1"/>
          </p:nvPr>
        </p:nvSpPr>
        <p:spPr>
          <a:xfrm>
            <a:off x="1219200" y="609600"/>
            <a:ext cx="6477000" cy="3200400"/>
          </a:xfrm>
        </p:spPr>
        <p:txBody>
          <a:bodyPr/>
          <a:lstStyle/>
          <a:p>
            <a:pPr marL="0" indent="0" algn="ctr">
              <a:lnSpc>
                <a:spcPct val="80000"/>
              </a:lnSpc>
              <a:buClr>
                <a:srgbClr val="000000"/>
              </a:buClr>
              <a:buFont typeface="Wingdings" pitchFamily="2" charset="2"/>
              <a:buNone/>
            </a:pPr>
            <a:r>
              <a:rPr lang="en-US" sz="2600" b="1">
                <a:latin typeface="Book Antiqua" pitchFamily="18" charset="0"/>
              </a:rPr>
              <a:t> </a:t>
            </a:r>
            <a:endParaRPr lang="en-US" sz="1800" b="1">
              <a:solidFill>
                <a:srgbClr val="971C03"/>
              </a:solidFill>
            </a:endParaRPr>
          </a:p>
          <a:p>
            <a:pPr marL="0" indent="0" algn="ctr">
              <a:lnSpc>
                <a:spcPct val="80000"/>
              </a:lnSpc>
              <a:buClr>
                <a:srgbClr val="000000"/>
              </a:buClr>
              <a:buFont typeface="Wingdings" pitchFamily="2" charset="2"/>
              <a:buNone/>
            </a:pPr>
            <a:endParaRPr lang="en-US" sz="1800" b="1">
              <a:solidFill>
                <a:srgbClr val="971C03"/>
              </a:solidFill>
            </a:endParaRPr>
          </a:p>
          <a:p>
            <a:pPr marL="0" indent="0" algn="ctr">
              <a:lnSpc>
                <a:spcPct val="90000"/>
              </a:lnSpc>
              <a:buFont typeface="Wingdings" pitchFamily="2" charset="2"/>
              <a:buNone/>
            </a:pPr>
            <a:r>
              <a:rPr lang="en-US" sz="2400" b="1">
                <a:solidFill>
                  <a:srgbClr val="000099"/>
                </a:solidFill>
              </a:rPr>
              <a:t>Susan Kohn Ross, Esq.</a:t>
            </a:r>
          </a:p>
          <a:p>
            <a:pPr marL="0" indent="0" algn="ctr">
              <a:lnSpc>
                <a:spcPct val="90000"/>
              </a:lnSpc>
              <a:buFont typeface="Wingdings" pitchFamily="2" charset="2"/>
              <a:buNone/>
            </a:pPr>
            <a:r>
              <a:rPr lang="en-US" sz="2400" b="1">
                <a:solidFill>
                  <a:srgbClr val="000099"/>
                </a:solidFill>
              </a:rPr>
              <a:t>Mitchell Silberberg &amp; Knupp LLP</a:t>
            </a:r>
          </a:p>
          <a:p>
            <a:pPr marL="0" indent="0" algn="ctr">
              <a:lnSpc>
                <a:spcPct val="90000"/>
              </a:lnSpc>
              <a:buFont typeface="Wingdings" pitchFamily="2" charset="2"/>
              <a:buNone/>
            </a:pPr>
            <a:r>
              <a:rPr lang="en-US" sz="2000" b="1">
                <a:solidFill>
                  <a:srgbClr val="000099"/>
                </a:solidFill>
              </a:rPr>
              <a:t>11377 West Olympic Boulevard</a:t>
            </a:r>
          </a:p>
          <a:p>
            <a:pPr marL="0" indent="0" algn="ctr">
              <a:lnSpc>
                <a:spcPct val="90000"/>
              </a:lnSpc>
              <a:buFont typeface="Wingdings" pitchFamily="2" charset="2"/>
              <a:buNone/>
            </a:pPr>
            <a:r>
              <a:rPr lang="en-US" sz="2000" b="1">
                <a:solidFill>
                  <a:srgbClr val="000099"/>
                </a:solidFill>
              </a:rPr>
              <a:t>Los Angeles, CA 90064</a:t>
            </a:r>
          </a:p>
          <a:p>
            <a:pPr marL="0" indent="0" algn="ctr">
              <a:lnSpc>
                <a:spcPct val="90000"/>
              </a:lnSpc>
              <a:buFont typeface="Wingdings" pitchFamily="2" charset="2"/>
              <a:buNone/>
            </a:pPr>
            <a:r>
              <a:rPr lang="en-US" sz="2000" b="1">
                <a:solidFill>
                  <a:srgbClr val="000099"/>
                </a:solidFill>
              </a:rPr>
              <a:t>(310) 312-3206, Fax (310) 231-8406</a:t>
            </a:r>
          </a:p>
          <a:p>
            <a:pPr marL="0" indent="0" algn="ctr">
              <a:lnSpc>
                <a:spcPct val="90000"/>
              </a:lnSpc>
              <a:buFont typeface="Wingdings" pitchFamily="2" charset="2"/>
              <a:buNone/>
            </a:pPr>
            <a:r>
              <a:rPr lang="en-US" sz="2000" b="1">
                <a:solidFill>
                  <a:srgbClr val="000099"/>
                </a:solidFill>
              </a:rPr>
              <a:t>skr@msk.com</a:t>
            </a:r>
          </a:p>
          <a:p>
            <a:pPr marL="0" indent="0" algn="ctr">
              <a:lnSpc>
                <a:spcPct val="90000"/>
              </a:lnSpc>
              <a:buFont typeface="Wingdings" pitchFamily="2" charset="2"/>
              <a:buNone/>
            </a:pPr>
            <a:r>
              <a:rPr lang="en-US" sz="2000" b="1">
                <a:solidFill>
                  <a:srgbClr val="000099"/>
                </a:solidFill>
              </a:rPr>
              <a:t>www.msk.com</a:t>
            </a:r>
            <a:r>
              <a:rPr lang="en-US" sz="2000">
                <a:solidFill>
                  <a:srgbClr val="000099"/>
                </a:solidFill>
                <a:latin typeface="Book Antiqua" pitchFamily="18" charset="0"/>
              </a:rPr>
              <a:t> </a:t>
            </a:r>
            <a:r>
              <a:rPr lang="en-US" sz="2000">
                <a:latin typeface="Book Antiqua" pitchFamily="18" charset="0"/>
              </a:rPr>
              <a:t>             </a:t>
            </a:r>
          </a:p>
        </p:txBody>
      </p:sp>
      <p:sp>
        <p:nvSpPr>
          <p:cNvPr id="336899" name="Rectangle 3"/>
          <p:cNvSpPr>
            <a:spLocks noChangeArrowheads="1"/>
          </p:cNvSpPr>
          <p:nvPr/>
        </p:nvSpPr>
        <p:spPr>
          <a:xfrm>
            <a:off x="5943600" y="6019800"/>
            <a:ext cx="3200400" cy="838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36900" name="Picture 4" descr="100_Year_Banner_Color"/>
          <p:cNvPicPr>
            <a:picLocks noChangeAspect="1" noChangeArrowheads="1"/>
          </p:cNvPicPr>
          <p:nvPr/>
        </p:nvPicPr>
        <p:blipFill>
          <a:blip r:embed="rId3">
            <a:extLst>
              <a:ext uri="{28A0092B-C50C-407E-A947-70E740481C1C}">
                <a14:useLocalDpi xmlns:a14="http://schemas.microsoft.com/office/drawing/2010/main" val="0"/>
              </a:ext>
            </a:extLst>
          </a:blip>
          <a:stretch/>
        </p:blipFill>
        <p:spPr>
          <a:xfrm>
            <a:off x="1219200" y="4003675"/>
            <a:ext cx="7162800" cy="2168525"/>
          </a:xfrm>
          <a:prstGeom prst="rect">
            <a:avLst/>
          </a:prstGeom>
          <a:noFill/>
          <a:extLst>
            <a:ext uri="{909E8E84-426E-40DD-AFC4-6F175D3DCCD1}">
              <a14:hiddenFill xmlns:a14="http://schemas.microsoft.com/office/drawing/2010/main">
                <a:solidFill>
                  <a:srgbClr val="FFFFFF"/>
                </a:solidFill>
              </a14:hiddenFill>
            </a:ext>
          </a:extLst>
        </p:spPr>
      </p:pic>
      <p:pic>
        <p:nvPicPr>
          <p:cNvPr id="336901" name="Picture 5" descr="SKR-pix"/>
          <p:cNvPicPr>
            <a:picLocks noChangeAspect="1" noChangeArrowheads="1"/>
          </p:cNvPicPr>
          <p:nvPr/>
        </p:nvPicPr>
        <p:blipFill>
          <a:blip r:embed="rId4">
            <a:extLst>
              <a:ext uri="{28A0092B-C50C-407E-A947-70E740481C1C}">
                <a14:useLocalDpi xmlns:a14="http://schemas.microsoft.com/office/drawing/2010/main" val="0"/>
              </a:ext>
            </a:extLst>
          </a:blip>
          <a:stretch/>
        </p:blipFill>
        <p:spPr>
          <a:xfrm>
            <a:off x="6934200" y="304800"/>
            <a:ext cx="1682750" cy="2062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And even more examples</a:t>
            </a:r>
            <a:endParaRPr lang="en-US">
              <a:solidFill>
                <a:srgbClr val="000099"/>
              </a:solidFill>
            </a:endParaRPr>
          </a:p>
        </p:txBody>
      </p:sp>
      <p:sp>
        <p:nvSpPr>
          <p:cNvPr id="3" name="Content Placeholder 2"/>
          <p:cNvSpPr>
            <a:spLocks noGrp="1"/>
          </p:cNvSpPr>
          <p:nvPr>
            <p:ph idx="1"/>
          </p:nvPr>
        </p:nvSpPr>
        <p:spPr>
          <a:xfrm>
            <a:off x="1447800" y="1676400"/>
            <a:ext cx="7162800" cy="4114800"/>
          </a:xfrm>
        </p:spPr>
        <p:txBody>
          <a:bodyPr/>
          <a:lstStyle/>
          <a:p>
            <a:pPr marL="285750" indent="-285750" algn="just">
              <a:buFont typeface="Arial" panose="020b0604020202020204" pitchFamily="34" charset="0"/>
              <a:buChar char="•"/>
            </a:pPr>
            <a:r>
              <a:rPr lang="en-US" sz="3200"/>
              <a:t>Stealing money through man-in-the-middle </a:t>
            </a:r>
            <a:r>
              <a:rPr lang="en-US" sz="3200" smtClean="0"/>
              <a:t>attacks. </a:t>
            </a:r>
            <a:endParaRPr lang="en-US" sz="3200"/>
          </a:p>
          <a:p>
            <a:pPr marL="285750" indent="-285750" algn="just">
              <a:buFont typeface="Arial" panose="020b0604020202020204" pitchFamily="34" charset="0"/>
              <a:buChar char="•"/>
            </a:pPr>
            <a:r>
              <a:rPr lang="en-US" sz="3200" smtClean="0"/>
              <a:t>Smuggling </a:t>
            </a:r>
            <a:r>
              <a:rPr lang="en-US" sz="3200"/>
              <a:t>drugs and deleting containers from a </a:t>
            </a:r>
            <a:r>
              <a:rPr lang="en-US" sz="3200" smtClean="0"/>
              <a:t>terminal’s computer system.</a:t>
            </a:r>
            <a:endParaRPr lang="en-US" sz="3200"/>
          </a:p>
          <a:p>
            <a:pPr marL="285750" indent="-285750" algn="just">
              <a:buFont typeface="Arial" panose="020b0604020202020204" pitchFamily="34" charset="0"/>
              <a:buChar char="•"/>
            </a:pPr>
            <a:r>
              <a:rPr lang="en-US" sz="3200"/>
              <a:t>Zombie Zero: Using barcode scanners to gain entry to financial </a:t>
            </a:r>
            <a:r>
              <a:rPr lang="en-US" sz="3200" smtClean="0"/>
              <a:t>systems – </a:t>
            </a:r>
            <a:r>
              <a:rPr lang="en-US" sz="2400" smtClean="0"/>
              <a:t>TrapX</a:t>
            </a:r>
            <a:r>
              <a:rPr lang="en-US" sz="2400"/>
              <a:t> </a:t>
            </a:r>
            <a:r>
              <a:rPr lang="en-US" sz="2400" smtClean="0"/>
              <a:t>– manipulated the data. </a:t>
            </a:r>
            <a:endParaRPr lang="en-US" sz="2400"/>
          </a:p>
          <a:p>
            <a:pPr marL="285750" indent="-285750">
              <a:buFont typeface="Arial" panose="020b0604020202020204" pitchFamily="34" charset="0"/>
              <a:buChar char="•"/>
            </a:pPr>
            <a:endParaRPr lang="en-US" sz="3200"/>
          </a:p>
          <a:p>
            <a:pPr marL="285750" indent="-285750">
              <a:buFont typeface="Arial" panose="020b0604020202020204" pitchFamily="34" charset="0"/>
              <a:buChar char="•"/>
            </a:pPr>
            <a:endParaRPr lang="en-US" sz="32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20</a:t>
            </a:fld>
            <a:endParaRPr lang="en-US"/>
          </a:p>
        </p:txBody>
      </p:sp>
    </p:spTree>
    <p:extLst>
      <p:ext uri="{BB962C8B-B14F-4D97-AF65-F5344CB8AC3E}">
        <p14:creationId xmlns:p14="http://schemas.microsoft.com/office/powerpoint/2010/main" val="27394541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Cyberkeel Findings</a:t>
            </a:r>
            <a:endParaRPr lang="en-US">
              <a:solidFill>
                <a:srgbClr val="000099"/>
              </a:solidFill>
            </a:endParaRPr>
          </a:p>
        </p:txBody>
      </p:sp>
      <p:sp>
        <p:nvSpPr>
          <p:cNvPr id="3" name="Content Placeholder 2"/>
          <p:cNvSpPr>
            <a:spLocks noGrp="1"/>
          </p:cNvSpPr>
          <p:nvPr>
            <p:ph idx="1"/>
          </p:nvPr>
        </p:nvSpPr>
        <p:spPr/>
        <p:txBody>
          <a:bodyPr/>
          <a:lstStyle/>
          <a:p>
            <a:pPr marL="0" indent="0" algn="just">
              <a:buNone/>
            </a:pPr>
            <a:r>
              <a:rPr lang="en-US" sz="3200" smtClean="0"/>
              <a:t>Cyberkeel </a:t>
            </a:r>
            <a:r>
              <a:rPr lang="en-US" sz="3200"/>
              <a:t>evaluated the </a:t>
            </a:r>
            <a:r>
              <a:rPr lang="en-US" sz="3200" smtClean="0"/>
              <a:t>top 50 </a:t>
            </a:r>
            <a:r>
              <a:rPr lang="en-US" sz="3200"/>
              <a:t>container carriers’ websites</a:t>
            </a:r>
          </a:p>
          <a:p>
            <a:pPr marL="285750" indent="-285750" algn="just">
              <a:buFont typeface="Arial" panose="020b0604020202020204" pitchFamily="34" charset="0"/>
              <a:buChar char="•"/>
            </a:pPr>
            <a:r>
              <a:rPr lang="en-US" sz="3200" smtClean="0"/>
              <a:t>37 appear completely </a:t>
            </a:r>
            <a:r>
              <a:rPr lang="en-US" sz="3200"/>
              <a:t>open to simple attacks towards back-end </a:t>
            </a:r>
            <a:r>
              <a:rPr lang="en-US" sz="3200" smtClean="0"/>
              <a:t>systems.</a:t>
            </a:r>
            <a:endParaRPr lang="en-US" sz="3200"/>
          </a:p>
          <a:p>
            <a:pPr marL="285750" indent="-285750" algn="just">
              <a:buFont typeface="Arial" panose="020b0604020202020204" pitchFamily="34" charset="0"/>
              <a:buChar char="•"/>
            </a:pPr>
            <a:r>
              <a:rPr lang="en-US" sz="3200"/>
              <a:t>6 allow harvesting of </a:t>
            </a:r>
            <a:r>
              <a:rPr lang="en-US" sz="3200" smtClean="0"/>
              <a:t>usernames.</a:t>
            </a:r>
            <a:endParaRPr lang="en-US" sz="32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21</a:t>
            </a:fld>
            <a:endParaRPr lang="en-US"/>
          </a:p>
        </p:txBody>
      </p:sp>
    </p:spTree>
    <p:extLst>
      <p:ext uri="{BB962C8B-B14F-4D97-AF65-F5344CB8AC3E}">
        <p14:creationId xmlns:p14="http://schemas.microsoft.com/office/powerpoint/2010/main" val="150040856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More Findings - Cyberkeel</a:t>
            </a:r>
            <a:endParaRPr lang="en-US">
              <a:solidFill>
                <a:srgbClr val="000099"/>
              </a:solidFill>
            </a:endParaRPr>
          </a:p>
        </p:txBody>
      </p:sp>
      <p:sp>
        <p:nvSpPr>
          <p:cNvPr id="3" name="Content Placeholder 2"/>
          <p:cNvSpPr>
            <a:spLocks noGrp="1"/>
          </p:cNvSpPr>
          <p:nvPr>
            <p:ph idx="1"/>
          </p:nvPr>
        </p:nvSpPr>
        <p:spPr/>
        <p:txBody>
          <a:bodyPr/>
          <a:lstStyle/>
          <a:p>
            <a:pPr marL="285750" indent="-285750" algn="just">
              <a:buFont typeface="Arial" panose="020b0604020202020204" pitchFamily="34" charset="0"/>
              <a:buChar char="•"/>
            </a:pPr>
            <a:r>
              <a:rPr lang="en-US" sz="3200"/>
              <a:t>8 carriers, controlling 38% of global trade, allow “password” as a password to access sensitive eCommerce </a:t>
            </a:r>
            <a:r>
              <a:rPr lang="en-US" sz="3200" smtClean="0"/>
              <a:t>applications.</a:t>
            </a:r>
            <a:endParaRPr lang="en-US" sz="3200"/>
          </a:p>
          <a:p>
            <a:pPr marL="285750" indent="-285750" algn="just">
              <a:buFont typeface="Arial" panose="020b0604020202020204" pitchFamily="34" charset="0"/>
              <a:buChar char="•"/>
            </a:pPr>
            <a:r>
              <a:rPr lang="en-US" sz="3200"/>
              <a:t>2 carriers allow “x” as </a:t>
            </a:r>
            <a:r>
              <a:rPr lang="en-US" sz="3200" smtClean="0"/>
              <a:t>a password.</a:t>
            </a:r>
            <a:endParaRPr lang="en-US" sz="3200"/>
          </a:p>
          <a:p>
            <a:pPr marL="285750" indent="-285750" algn="just">
              <a:buFont typeface="Arial" panose="020b0604020202020204" pitchFamily="34" charset="0"/>
              <a:buChar char="•"/>
            </a:pPr>
            <a:r>
              <a:rPr lang="en-US" sz="3200"/>
              <a:t>Spoof domains are in place </a:t>
            </a:r>
            <a:r>
              <a:rPr lang="en-US" sz="3200" smtClean="0"/>
              <a:t>for </a:t>
            </a:r>
            <a:r>
              <a:rPr lang="en-US" sz="3200"/>
              <a:t>10 </a:t>
            </a:r>
            <a:r>
              <a:rPr lang="en-US" sz="3200" smtClean="0"/>
              <a:t>of the top 20 carriers.</a:t>
            </a:r>
            <a:endParaRPr lang="en-US" sz="3200"/>
          </a:p>
          <a:p>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22</a:t>
            </a:fld>
            <a:endParaRPr lang="en-US"/>
          </a:p>
        </p:txBody>
      </p:sp>
    </p:spTree>
    <p:extLst>
      <p:ext uri="{BB962C8B-B14F-4D97-AF65-F5344CB8AC3E}">
        <p14:creationId xmlns:p14="http://schemas.microsoft.com/office/powerpoint/2010/main" val="407847173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99"/>
                </a:solidFill>
              </a:rPr>
              <a:t>Senate Armed Services Committee </a:t>
            </a:r>
            <a:r>
              <a:rPr lang="en-US" smtClean="0">
                <a:solidFill>
                  <a:srgbClr val="000099"/>
                </a:solidFill>
              </a:rPr>
              <a:t>Report -  </a:t>
            </a:r>
            <a:endParaRPr lang="en-US">
              <a:solidFill>
                <a:srgbClr val="000099"/>
              </a:solidFill>
            </a:endParaRPr>
          </a:p>
        </p:txBody>
      </p:sp>
      <p:sp>
        <p:nvSpPr>
          <p:cNvPr id="3" name="Content Placeholder 2"/>
          <p:cNvSpPr>
            <a:spLocks noGrp="1"/>
          </p:cNvSpPr>
          <p:nvPr>
            <p:ph idx="1"/>
          </p:nvPr>
        </p:nvSpPr>
        <p:spPr>
          <a:xfrm>
            <a:off x="1524000" y="2133600"/>
            <a:ext cx="7010400" cy="4114800"/>
          </a:xfrm>
        </p:spPr>
        <p:txBody>
          <a:bodyPr/>
          <a:lstStyle/>
          <a:p>
            <a:pPr algn="just"/>
            <a:r>
              <a:rPr lang="en-US"/>
              <a:t>“Inquiry into Cyber Intrusions Affecting U.S. Transportation Command </a:t>
            </a:r>
            <a:r>
              <a:rPr lang="en-US" smtClean="0"/>
              <a:t>Contractors.” </a:t>
            </a:r>
          </a:p>
          <a:p>
            <a:pPr algn="just"/>
            <a:r>
              <a:rPr lang="en-US" smtClean="0"/>
              <a:t>Report period - </a:t>
            </a:r>
            <a:r>
              <a:rPr lang="en-US"/>
              <a:t>June 2012 to March </a:t>
            </a:r>
            <a:r>
              <a:rPr lang="en-US" smtClean="0"/>
              <a:t>2013.</a:t>
            </a:r>
          </a:p>
          <a:p>
            <a:pPr algn="just"/>
            <a:r>
              <a:rPr lang="en-US" smtClean="0"/>
              <a:t>Declassified and released </a:t>
            </a:r>
            <a:r>
              <a:rPr lang="en-US"/>
              <a:t>September 17, </a:t>
            </a:r>
            <a:r>
              <a:rPr lang="en-US" smtClean="0"/>
              <a:t>2014.</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23</a:t>
            </a:fld>
            <a:endParaRPr lang="en-US"/>
          </a:p>
        </p:txBody>
      </p:sp>
    </p:spTree>
    <p:extLst>
      <p:ext uri="{BB962C8B-B14F-4D97-AF65-F5344CB8AC3E}">
        <p14:creationId xmlns:p14="http://schemas.microsoft.com/office/powerpoint/2010/main" val="161076302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Senate Report - More</a:t>
            </a:r>
            <a:endParaRPr lang="en-US">
              <a:solidFill>
                <a:srgbClr val="000099"/>
              </a:solidFill>
            </a:endParaRPr>
          </a:p>
        </p:txBody>
      </p:sp>
      <p:sp>
        <p:nvSpPr>
          <p:cNvPr id="3" name="Content Placeholder 2"/>
          <p:cNvSpPr>
            <a:spLocks noGrp="1"/>
          </p:cNvSpPr>
          <p:nvPr>
            <p:ph idx="1"/>
          </p:nvPr>
        </p:nvSpPr>
        <p:spPr/>
        <p:txBody>
          <a:bodyPr/>
          <a:lstStyle/>
          <a:p>
            <a:pPr marL="0" indent="0" algn="just">
              <a:buNone/>
            </a:pPr>
            <a:r>
              <a:rPr lang="en-US"/>
              <a:t>Most contractors are civilian airlines (some 30 or so which make about 90% of the passenger moves for Defense and have more than 1/3 of the bulk cargo capacity)  and vessel operators (which in 2012 moved about 95% of Defense’s dry cargo). </a:t>
            </a:r>
          </a:p>
          <a:p>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24</a:t>
            </a:fld>
            <a:endParaRPr lang="en-US"/>
          </a:p>
        </p:txBody>
      </p:sp>
    </p:spTree>
    <p:extLst>
      <p:ext uri="{BB962C8B-B14F-4D97-AF65-F5344CB8AC3E}">
        <p14:creationId xmlns:p14="http://schemas.microsoft.com/office/powerpoint/2010/main" val="364811302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Successful Intrusions</a:t>
            </a:r>
            <a:endParaRPr lang="en-US">
              <a:solidFill>
                <a:srgbClr val="000099"/>
              </a:solidFill>
            </a:endParaRPr>
          </a:p>
        </p:txBody>
      </p:sp>
      <p:sp>
        <p:nvSpPr>
          <p:cNvPr id="3" name="Content Placeholder 2"/>
          <p:cNvSpPr>
            <a:spLocks noGrp="1"/>
          </p:cNvSpPr>
          <p:nvPr>
            <p:ph idx="1"/>
          </p:nvPr>
        </p:nvSpPr>
        <p:spPr>
          <a:xfrm>
            <a:off x="1524000" y="1676400"/>
            <a:ext cx="7010400" cy="4114800"/>
          </a:xfrm>
        </p:spPr>
        <p:txBody>
          <a:bodyPr/>
          <a:lstStyle/>
          <a:p>
            <a:pPr algn="just"/>
            <a:r>
              <a:rPr lang="en-US" smtClean="0"/>
              <a:t>Into the controlling </a:t>
            </a:r>
            <a:r>
              <a:rPr lang="en-US"/>
              <a:t>computer of a vessel at </a:t>
            </a:r>
            <a:r>
              <a:rPr lang="en-US" smtClean="0"/>
              <a:t>sea, separately </a:t>
            </a:r>
            <a:r>
              <a:rPr lang="en-US"/>
              <a:t>into that of an </a:t>
            </a:r>
            <a:r>
              <a:rPr lang="en-US" smtClean="0"/>
              <a:t>airplane and also into a logistics providers system! </a:t>
            </a:r>
          </a:p>
          <a:p>
            <a:pPr algn="just"/>
            <a:r>
              <a:rPr lang="en-US" smtClean="0"/>
              <a:t>Obtained emails</a:t>
            </a:r>
            <a:r>
              <a:rPr lang="en-US"/>
              <a:t>, documents, flight details, credentials and personal identification numbers, user accounts, passwords (some for encrypted emails) and source codes. </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25</a:t>
            </a:fld>
            <a:endParaRPr lang="en-US"/>
          </a:p>
        </p:txBody>
      </p:sp>
    </p:spTree>
    <p:extLst>
      <p:ext uri="{BB962C8B-B14F-4D97-AF65-F5344CB8AC3E}">
        <p14:creationId xmlns:p14="http://schemas.microsoft.com/office/powerpoint/2010/main" val="5351213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What Happened?</a:t>
            </a:r>
            <a:endParaRPr lang="en-US">
              <a:solidFill>
                <a:srgbClr val="000099"/>
              </a:solidFill>
            </a:endParaRPr>
          </a:p>
        </p:txBody>
      </p:sp>
      <p:sp>
        <p:nvSpPr>
          <p:cNvPr id="3" name="Content Placeholder 2"/>
          <p:cNvSpPr>
            <a:spLocks noGrp="1"/>
          </p:cNvSpPr>
          <p:nvPr>
            <p:ph idx="1"/>
          </p:nvPr>
        </p:nvSpPr>
        <p:spPr/>
        <p:txBody>
          <a:bodyPr/>
          <a:lstStyle/>
          <a:p>
            <a:pPr algn="just"/>
            <a:r>
              <a:rPr lang="en-US" sz="3600"/>
              <a:t>H</a:t>
            </a:r>
            <a:r>
              <a:rPr lang="en-US" sz="3600" smtClean="0"/>
              <a:t>ackers </a:t>
            </a:r>
            <a:r>
              <a:rPr lang="en-US" sz="3600"/>
              <a:t>were Chinese </a:t>
            </a:r>
            <a:r>
              <a:rPr lang="en-US" sz="3600" smtClean="0"/>
              <a:t> - so national security and espionage involved.</a:t>
            </a:r>
          </a:p>
          <a:p>
            <a:pPr algn="just"/>
            <a:r>
              <a:rPr lang="en-US" sz="3600"/>
              <a:t>P</a:t>
            </a:r>
            <a:r>
              <a:rPr lang="en-US" sz="3600" smtClean="0"/>
              <a:t>hishing email used – an email masquerading </a:t>
            </a:r>
            <a:r>
              <a:rPr lang="en-US" sz="3600"/>
              <a:t>as </a:t>
            </a:r>
            <a:r>
              <a:rPr lang="en-US" sz="3600" smtClean="0"/>
              <a:t>coming from a </a:t>
            </a:r>
            <a:r>
              <a:rPr lang="en-US" sz="3600"/>
              <a:t>trustworthy </a:t>
            </a:r>
            <a:r>
              <a:rPr lang="en-US" sz="3600" smtClean="0"/>
              <a:t>entity.</a:t>
            </a:r>
            <a:endParaRPr lang="en-US" sz="36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26</a:t>
            </a:fld>
            <a:endParaRPr lang="en-US"/>
          </a:p>
        </p:txBody>
      </p:sp>
    </p:spTree>
    <p:extLst>
      <p:ext uri="{BB962C8B-B14F-4D97-AF65-F5344CB8AC3E}">
        <p14:creationId xmlns:p14="http://schemas.microsoft.com/office/powerpoint/2010/main" val="1916425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Relevant Standards</a:t>
            </a:r>
            <a:endParaRPr lang="en-US">
              <a:solidFill>
                <a:srgbClr val="000099"/>
              </a:solidFill>
            </a:endParaRPr>
          </a:p>
        </p:txBody>
      </p:sp>
      <p:sp>
        <p:nvSpPr>
          <p:cNvPr id="3" name="Content Placeholder 2"/>
          <p:cNvSpPr>
            <a:spLocks noGrp="1"/>
          </p:cNvSpPr>
          <p:nvPr>
            <p:ph idx="1"/>
          </p:nvPr>
        </p:nvSpPr>
        <p:spPr>
          <a:xfrm>
            <a:off x="1473200" y="1549400"/>
            <a:ext cx="7010400" cy="4114800"/>
          </a:xfrm>
        </p:spPr>
        <p:txBody>
          <a:bodyPr/>
          <a:lstStyle/>
          <a:p>
            <a:pPr algn="just"/>
            <a:r>
              <a:rPr lang="en-US" smtClean="0"/>
              <a:t>Federal – no statute, but the NIST standards; federal prosecutors use other statutes to gain convictions, e.g. mail fraud, wire fraud, conspiracy, etc. </a:t>
            </a:r>
          </a:p>
          <a:p>
            <a:pPr algn="just"/>
            <a:r>
              <a:rPr lang="en-US" smtClean="0"/>
              <a:t>States – 45+ have adopted related privacy and notice laws – and each is different.</a:t>
            </a:r>
          </a:p>
          <a:p>
            <a:pPr algn="just"/>
            <a:r>
              <a:rPr lang="en-US" smtClean="0"/>
              <a:t>Does your industry have a cyber standard? </a:t>
            </a:r>
          </a:p>
          <a:p>
            <a:pPr algn="just"/>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27</a:t>
            </a:fld>
            <a:endParaRPr lang="en-US"/>
          </a:p>
        </p:txBody>
      </p:sp>
    </p:spTree>
    <p:extLst>
      <p:ext uri="{BB962C8B-B14F-4D97-AF65-F5344CB8AC3E}">
        <p14:creationId xmlns:p14="http://schemas.microsoft.com/office/powerpoint/2010/main" val="358516134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Framework For Action</a:t>
            </a:r>
            <a:endParaRPr lang="en-US">
              <a:solidFill>
                <a:srgbClr val="000099"/>
              </a:solidFill>
            </a:endParaRPr>
          </a:p>
        </p:txBody>
      </p:sp>
      <p:sp>
        <p:nvSpPr>
          <p:cNvPr id="3" name="Content Placeholder 2"/>
          <p:cNvSpPr>
            <a:spLocks noGrp="1"/>
          </p:cNvSpPr>
          <p:nvPr>
            <p:ph idx="1"/>
          </p:nvPr>
        </p:nvSpPr>
        <p:spPr/>
        <p:txBody>
          <a:bodyPr/>
          <a:lstStyle/>
          <a:p>
            <a:r>
              <a:rPr lang="en-US" smtClean="0"/>
              <a:t>C-Suite Attention</a:t>
            </a:r>
          </a:p>
          <a:p>
            <a:r>
              <a:rPr lang="en-US" smtClean="0"/>
              <a:t>Pre-Breach Actions</a:t>
            </a:r>
          </a:p>
          <a:p>
            <a:r>
              <a:rPr lang="en-US" smtClean="0"/>
              <a:t>Post-Breach Remedies</a:t>
            </a:r>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28</a:t>
            </a:fld>
            <a:endParaRPr lang="en-US"/>
          </a:p>
        </p:txBody>
      </p:sp>
    </p:spTree>
    <p:extLst>
      <p:ext uri="{BB962C8B-B14F-4D97-AF65-F5344CB8AC3E}">
        <p14:creationId xmlns:p14="http://schemas.microsoft.com/office/powerpoint/2010/main" val="356162483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C-Suite Attention</a:t>
            </a:r>
            <a:endParaRPr lang="en-US">
              <a:solidFill>
                <a:srgbClr val="000099"/>
              </a:solidFill>
            </a:endParaRPr>
          </a:p>
        </p:txBody>
      </p:sp>
      <p:sp>
        <p:nvSpPr>
          <p:cNvPr id="3" name="Content Placeholder 2"/>
          <p:cNvSpPr>
            <a:spLocks noGrp="1"/>
          </p:cNvSpPr>
          <p:nvPr>
            <p:ph idx="1"/>
          </p:nvPr>
        </p:nvSpPr>
        <p:spPr/>
        <p:txBody>
          <a:bodyPr/>
          <a:lstStyle/>
          <a:p>
            <a:r>
              <a:rPr lang="en-US" smtClean="0"/>
              <a:t>Cybersecurity is no longer “just” for the IT Director.</a:t>
            </a:r>
          </a:p>
          <a:p>
            <a:r>
              <a:rPr lang="en-US" smtClean="0"/>
              <a:t>Headaches from BYO devices.</a:t>
            </a:r>
          </a:p>
          <a:p>
            <a:r>
              <a:rPr lang="en-US" smtClean="0"/>
              <a:t>Cost – benefit balancing.</a:t>
            </a:r>
          </a:p>
          <a:p>
            <a:r>
              <a:rPr lang="en-US" smtClean="0"/>
              <a:t>Leadership should be paying attention to and managing IT system risks. </a:t>
            </a:r>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29</a:t>
            </a:fld>
            <a:endParaRPr lang="en-US"/>
          </a:p>
        </p:txBody>
      </p:sp>
    </p:spTree>
    <p:extLst>
      <p:ext uri="{BB962C8B-B14F-4D97-AF65-F5344CB8AC3E}">
        <p14:creationId xmlns:p14="http://schemas.microsoft.com/office/powerpoint/2010/main" val="22694581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2514600"/>
            <a:ext cx="7010400" cy="1527175"/>
          </a:xfrm>
        </p:spPr>
        <p:txBody>
          <a:bodyPr/>
          <a:lstStyle/>
          <a:p>
            <a:pPr algn="ctr"/>
            <a:r>
              <a:rPr lang="en-US" smtClean="0">
                <a:solidFill>
                  <a:srgbClr val="000099"/>
                </a:solidFill>
              </a:rPr>
              <a:t>If the device can be connected to the Internet, it is susceptible to be hacked –</a:t>
            </a:r>
            <a:r>
              <a:rPr lang="en-US" sz="2800" smtClean="0">
                <a:solidFill>
                  <a:srgbClr val="000099"/>
                </a:solidFill>
              </a:rPr>
              <a:t> especially with infected USB drives</a:t>
            </a:r>
            <a:endParaRPr lang="en-US" sz="2800">
              <a:solidFill>
                <a:srgbClr val="000099"/>
              </a:solidFill>
            </a:endParaRP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3</a:t>
            </a:fld>
            <a:endParaRPr lang="en-US"/>
          </a:p>
        </p:txBody>
      </p:sp>
    </p:spTree>
    <p:extLst>
      <p:ext uri="{BB962C8B-B14F-4D97-AF65-F5344CB8AC3E}">
        <p14:creationId xmlns:p14="http://schemas.microsoft.com/office/powerpoint/2010/main" val="55457529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800" smtClean="0">
                <a:solidFill>
                  <a:srgbClr val="000099"/>
                </a:solidFill>
              </a:rPr>
            </a:br>
            <a:r>
              <a:rPr lang="en-US" sz="3800" smtClean="0">
                <a:solidFill>
                  <a:srgbClr val="000099"/>
                </a:solidFill>
              </a:rPr>
              <a:t>Pre-Breach </a:t>
            </a:r>
            <a:r>
              <a:rPr lang="en-US" sz="3800">
                <a:solidFill>
                  <a:srgbClr val="000099"/>
                </a:solidFill>
              </a:rPr>
              <a:t>Issues/Measures</a:t>
            </a:r>
            <a:br>
              <a:rPr lang="en-US" sz="4400"/>
            </a:br>
            <a:endParaRPr lang="en-US"/>
          </a:p>
        </p:txBody>
      </p:sp>
      <p:sp>
        <p:nvSpPr>
          <p:cNvPr id="3" name="Content Placeholder 2"/>
          <p:cNvSpPr>
            <a:spLocks noGrp="1"/>
          </p:cNvSpPr>
          <p:nvPr>
            <p:ph idx="1"/>
          </p:nvPr>
        </p:nvSpPr>
        <p:spPr>
          <a:xfrm>
            <a:off x="838200" y="1524000"/>
            <a:ext cx="7620000" cy="4038600"/>
          </a:xfrm>
        </p:spPr>
        <p:txBody>
          <a:bodyPr/>
          <a:lstStyle/>
          <a:p>
            <a:pPr lvl="1" algn="just"/>
            <a:r>
              <a:rPr lang="en-US" sz="2700" smtClean="0"/>
              <a:t>Regulatory Framework/Standards.</a:t>
            </a:r>
            <a:endParaRPr lang="en-US" sz="2700"/>
          </a:p>
          <a:p>
            <a:pPr lvl="1" algn="just"/>
            <a:r>
              <a:rPr lang="en-US" sz="2700" smtClean="0"/>
              <a:t>Vulnerability Assessments/IT Protections. </a:t>
            </a:r>
            <a:endParaRPr lang="en-US" sz="2700"/>
          </a:p>
          <a:p>
            <a:pPr lvl="1" algn="just"/>
            <a:r>
              <a:rPr lang="en-US" sz="2700" smtClean="0"/>
              <a:t>Training and SOPs (frequent training, regular SOP reviews and updates, backup </a:t>
            </a:r>
            <a:r>
              <a:rPr lang="en-US" sz="2700"/>
              <a:t>and testing, strong passwords, physical access controls, </a:t>
            </a:r>
            <a:r>
              <a:rPr lang="en-US" sz="2700" smtClean="0"/>
              <a:t>limits on the </a:t>
            </a:r>
            <a:r>
              <a:rPr lang="en-US" sz="2700"/>
              <a:t>use of USB drives</a:t>
            </a:r>
            <a:r>
              <a:rPr lang="en-US" sz="2700" smtClean="0"/>
              <a:t>).</a:t>
            </a:r>
            <a:endParaRPr lang="en-US" sz="2700"/>
          </a:p>
          <a:p>
            <a:pPr lvl="1" algn="just"/>
            <a:r>
              <a:rPr lang="en-US" sz="2700"/>
              <a:t>Emergency Preparedness </a:t>
            </a:r>
            <a:r>
              <a:rPr lang="en-US" sz="2700" smtClean="0"/>
              <a:t>Plan to include outside supporting experts, including counsel, technology and insurance.</a:t>
            </a:r>
            <a:endParaRPr lang="en-US" sz="27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30</a:t>
            </a:fld>
            <a:endParaRPr lang="en-US"/>
          </a:p>
        </p:txBody>
      </p:sp>
    </p:spTree>
    <p:extLst>
      <p:ext uri="{BB962C8B-B14F-4D97-AF65-F5344CB8AC3E}">
        <p14:creationId xmlns:p14="http://schemas.microsoft.com/office/powerpoint/2010/main" val="299740441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solidFill>
                  <a:srgbClr val="000099"/>
                </a:solidFill>
              </a:rPr>
              <a:t>Post-Breach Crisis Management</a:t>
            </a:r>
            <a:endParaRPr lang="en-US" sz="3600">
              <a:solidFill>
                <a:srgbClr val="000099"/>
              </a:solidFill>
            </a:endParaRPr>
          </a:p>
        </p:txBody>
      </p:sp>
      <p:sp>
        <p:nvSpPr>
          <p:cNvPr id="3" name="Content Placeholder 2"/>
          <p:cNvSpPr>
            <a:spLocks noGrp="1"/>
          </p:cNvSpPr>
          <p:nvPr>
            <p:ph idx="1"/>
          </p:nvPr>
        </p:nvSpPr>
        <p:spPr>
          <a:xfrm>
            <a:off x="1524000" y="1447800"/>
            <a:ext cx="7010400" cy="4114800"/>
          </a:xfrm>
          <a:ln w="25400" cap="flat" algn="ctr">
            <a:prstDash val="solid"/>
          </a:ln>
        </p:spPr>
        <p:style>
          <a:lnRef idx="2">
            <a:schemeClr val="accent3"/>
          </a:lnRef>
          <a:fillRef idx="1">
            <a:schemeClr val="lt1"/>
          </a:fillRef>
          <a:effectRef idx="0">
            <a:schemeClr val="accent3"/>
          </a:effectRef>
          <a:fontRef idx="minor">
            <a:schemeClr val="dk1"/>
          </a:fontRef>
        </p:style>
        <p:txBody>
          <a:bodyPr/>
          <a:lstStyle/>
          <a:p>
            <a:pPr marL="457200" lvl="1" indent="0" algn="just">
              <a:spcBef>
                <a:spcPct val="0"/>
              </a:spcBef>
              <a:buNone/>
            </a:pPr>
            <a:r>
              <a:rPr lang="en-US" sz="3200" smtClean="0">
                <a:solidFill>
                  <a:schemeClr val="tx2"/>
                </a:solidFill>
              </a:rPr>
              <a:t>Secure Your System</a:t>
            </a:r>
            <a:endParaRPr lang="en-US" sz="2400">
              <a:solidFill>
                <a:schemeClr val="tx2"/>
              </a:solidFill>
            </a:endParaRPr>
          </a:p>
          <a:p>
            <a:pPr marL="457200" lvl="1" indent="0" algn="just">
              <a:buNone/>
            </a:pPr>
            <a:r>
              <a:rPr lang="en-US" sz="3200">
                <a:solidFill>
                  <a:schemeClr val="tx2"/>
                </a:solidFill>
              </a:rPr>
              <a:t>Contact Counsel, Insurer, </a:t>
            </a:r>
            <a:r>
              <a:rPr lang="en-US" sz="3200" smtClean="0">
                <a:solidFill>
                  <a:schemeClr val="tx2"/>
                </a:solidFill>
              </a:rPr>
              <a:t>PR Team, and possibly </a:t>
            </a:r>
            <a:r>
              <a:rPr lang="en-US" sz="3200">
                <a:solidFill>
                  <a:schemeClr val="tx2"/>
                </a:solidFill>
              </a:rPr>
              <a:t>Law Enforcement</a:t>
            </a:r>
          </a:p>
          <a:p>
            <a:pPr marL="457200" lvl="1" indent="0" algn="just">
              <a:buNone/>
            </a:pPr>
            <a:r>
              <a:rPr lang="en-US" sz="3200">
                <a:solidFill>
                  <a:schemeClr val="tx2"/>
                </a:solidFill>
              </a:rPr>
              <a:t>Comply with Data Breach Notification Laws</a:t>
            </a:r>
          </a:p>
          <a:p>
            <a:pPr marL="457200" lvl="1" indent="0" algn="just">
              <a:buNone/>
            </a:pPr>
            <a:r>
              <a:rPr lang="en-US" sz="3200" smtClean="0">
                <a:solidFill>
                  <a:schemeClr val="tx2"/>
                </a:solidFill>
              </a:rPr>
              <a:t>Implement Your </a:t>
            </a:r>
            <a:r>
              <a:rPr lang="en-US" sz="3200">
                <a:solidFill>
                  <a:schemeClr val="tx2"/>
                </a:solidFill>
              </a:rPr>
              <a:t>Preparedness Plan</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31</a:t>
            </a:fld>
            <a:endParaRPr lang="en-US"/>
          </a:p>
        </p:txBody>
      </p:sp>
    </p:spTree>
    <p:extLst>
      <p:ext uri="{BB962C8B-B14F-4D97-AF65-F5344CB8AC3E}">
        <p14:creationId xmlns:p14="http://schemas.microsoft.com/office/powerpoint/2010/main" val="265524765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Post-Breach Issues</a:t>
            </a:r>
            <a:endParaRPr lang="en-US">
              <a:solidFill>
                <a:srgbClr val="000099"/>
              </a:solidFill>
            </a:endParaRPr>
          </a:p>
        </p:txBody>
      </p:sp>
      <p:sp>
        <p:nvSpPr>
          <p:cNvPr id="3" name="Content Placeholder 2"/>
          <p:cNvSpPr>
            <a:spLocks noGrp="1"/>
          </p:cNvSpPr>
          <p:nvPr>
            <p:ph idx="1"/>
          </p:nvPr>
        </p:nvSpPr>
        <p:spPr>
          <a:xfrm>
            <a:off x="1524000" y="1524000"/>
            <a:ext cx="7010400" cy="4648200"/>
          </a:xfrm>
        </p:spPr>
        <p:txBody>
          <a:bodyPr/>
          <a:lstStyle/>
          <a:p>
            <a:pPr algn="just"/>
            <a:r>
              <a:rPr lang="en-US" sz="2000"/>
              <a:t>Preserve evidence/do not turn off </a:t>
            </a:r>
            <a:r>
              <a:rPr lang="en-US" sz="2000" smtClean="0"/>
              <a:t>computer.</a:t>
            </a:r>
          </a:p>
          <a:p>
            <a:pPr algn="just"/>
            <a:r>
              <a:rPr lang="en-US" sz="2000" smtClean="0"/>
              <a:t>Confirm what data you have and what is on or off-site in the hands of third parties, including employees and vendors. </a:t>
            </a:r>
            <a:endParaRPr lang="en-US" sz="2000"/>
          </a:p>
          <a:p>
            <a:pPr algn="just"/>
            <a:r>
              <a:rPr lang="en-US" sz="2000"/>
              <a:t>Complete a forensics investigation to determine the nature and severity of the </a:t>
            </a:r>
            <a:r>
              <a:rPr lang="en-US" sz="2000" smtClean="0"/>
              <a:t>incident.</a:t>
            </a:r>
            <a:endParaRPr lang="en-US" sz="2000"/>
          </a:p>
          <a:p>
            <a:pPr algn="just"/>
            <a:r>
              <a:rPr lang="en-US" sz="2000"/>
              <a:t>Implement emergency preparedness/business continuity </a:t>
            </a:r>
            <a:r>
              <a:rPr lang="en-US" sz="2000" smtClean="0"/>
              <a:t>plan - who </a:t>
            </a:r>
            <a:r>
              <a:rPr lang="en-US" sz="2000"/>
              <a:t>says what </a:t>
            </a:r>
            <a:r>
              <a:rPr lang="en-US" sz="2000" smtClean="0"/>
              <a:t>to whom, when </a:t>
            </a:r>
            <a:r>
              <a:rPr lang="en-US" sz="2000"/>
              <a:t>and how?</a:t>
            </a:r>
          </a:p>
          <a:p>
            <a:pPr algn="just"/>
            <a:r>
              <a:rPr lang="en-US" sz="2000"/>
              <a:t>PR: Tell the truth without creating </a:t>
            </a:r>
            <a:r>
              <a:rPr lang="en-US" sz="2000" i="1"/>
              <a:t>judicial admissions</a:t>
            </a:r>
            <a:r>
              <a:rPr lang="en-US" sz="2000"/>
              <a:t>; maintain control over the information and your </a:t>
            </a:r>
            <a:r>
              <a:rPr lang="en-US" sz="2000" smtClean="0"/>
              <a:t>credibility. </a:t>
            </a:r>
            <a:endParaRPr lang="en-US" sz="2000"/>
          </a:p>
          <a:p>
            <a:pPr algn="just"/>
            <a:r>
              <a:rPr lang="en-US" sz="2000"/>
              <a:t>Bring in an expert to interact with the government and  the media </a:t>
            </a:r>
            <a:r>
              <a:rPr lang="en-US" sz="2000" smtClean="0"/>
              <a:t>(Counsel, PR and IT).</a:t>
            </a:r>
            <a:endParaRPr lang="en-US" sz="2000"/>
          </a:p>
          <a:p>
            <a:pPr algn="just"/>
            <a:r>
              <a:rPr lang="en-US" sz="2000"/>
              <a:t>Reevaluate/reassess </a:t>
            </a:r>
            <a:r>
              <a:rPr lang="en-US" sz="2000" smtClean="0"/>
              <a:t>your emergency </a:t>
            </a:r>
            <a:r>
              <a:rPr lang="en-US" sz="2000"/>
              <a:t>response </a:t>
            </a:r>
            <a:r>
              <a:rPr lang="en-US" sz="2000" smtClean="0"/>
              <a:t>plan and insurance coverage.</a:t>
            </a:r>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32</a:t>
            </a:fld>
            <a:endParaRPr lang="en-US"/>
          </a:p>
        </p:txBody>
      </p:sp>
    </p:spTree>
    <p:extLst>
      <p:ext uri="{BB962C8B-B14F-4D97-AF65-F5344CB8AC3E}">
        <p14:creationId xmlns:p14="http://schemas.microsoft.com/office/powerpoint/2010/main" val="140889349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47800" y="2438400"/>
            <a:ext cx="7010400" cy="1527175"/>
          </a:xfrm>
        </p:spPr>
        <p:txBody>
          <a:bodyPr/>
          <a:lstStyle/>
          <a:p>
            <a:pPr algn="ctr"/>
            <a:r>
              <a:rPr lang="en-US" smtClean="0">
                <a:solidFill>
                  <a:srgbClr val="000099"/>
                </a:solidFill>
              </a:rPr>
              <a:t>National Institute of Standards and Technology </a:t>
            </a:r>
            <a:endParaRPr lang="en-US">
              <a:solidFill>
                <a:srgbClr val="000099"/>
              </a:solidFill>
            </a:endParaRP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33</a:t>
            </a:fld>
            <a:endParaRPr lang="en-US"/>
          </a:p>
        </p:txBody>
      </p:sp>
    </p:spTree>
    <p:extLst>
      <p:ext uri="{BB962C8B-B14F-4D97-AF65-F5344CB8AC3E}">
        <p14:creationId xmlns:p14="http://schemas.microsoft.com/office/powerpoint/2010/main" val="287092759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NIST Special Publication 800-122</a:t>
            </a:r>
            <a:endParaRPr lang="en-US">
              <a:solidFill>
                <a:srgbClr val="000099"/>
              </a:solidFill>
            </a:endParaRPr>
          </a:p>
        </p:txBody>
      </p:sp>
      <p:sp>
        <p:nvSpPr>
          <p:cNvPr id="3" name="Content Placeholder 2"/>
          <p:cNvSpPr>
            <a:spLocks noGrp="1"/>
          </p:cNvSpPr>
          <p:nvPr>
            <p:ph idx="1"/>
          </p:nvPr>
        </p:nvSpPr>
        <p:spPr/>
        <p:txBody>
          <a:bodyPr/>
          <a:lstStyle/>
          <a:p>
            <a:pPr marL="0" indent="0" algn="just">
              <a:buNone/>
            </a:pPr>
            <a:r>
              <a:rPr lang="en-US" sz="2400" b="1" smtClean="0">
                <a:solidFill>
                  <a:srgbClr val="C00000"/>
                </a:solidFill>
              </a:rPr>
              <a:t>Personally identifiable information</a:t>
            </a:r>
            <a:r>
              <a:rPr lang="en-US" sz="2400" smtClean="0"/>
              <a:t> or </a:t>
            </a:r>
            <a:r>
              <a:rPr lang="en-US" sz="2400" b="1" smtClean="0">
                <a:solidFill>
                  <a:srgbClr val="C00000"/>
                </a:solidFill>
              </a:rPr>
              <a:t>PII</a:t>
            </a:r>
            <a:r>
              <a:rPr lang="en-US" sz="2400" smtClean="0"/>
              <a:t> is "</a:t>
            </a:r>
            <a:r>
              <a:rPr lang="en-US" sz="2400"/>
              <a:t>any information about an individual maintained by an agency, including (1) any information that can be used to distinguish or trace an individual‘s identity, such as name, social security number, date and place of birth, mother‘s maiden name, or biometric records; and (2) any other information that is linked or linkable to an individual, such as medical, educational, financial, and employment information</a:t>
            </a:r>
            <a:r>
              <a:rPr lang="en-US" sz="2400" smtClean="0"/>
              <a:t>."</a:t>
            </a:r>
            <a:endParaRPr lang="en-US" sz="24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34</a:t>
            </a:fld>
            <a:endParaRPr lang="en-US"/>
          </a:p>
        </p:txBody>
      </p:sp>
    </p:spTree>
    <p:extLst>
      <p:ext uri="{BB962C8B-B14F-4D97-AF65-F5344CB8AC3E}">
        <p14:creationId xmlns:p14="http://schemas.microsoft.com/office/powerpoint/2010/main" val="40609245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NIST - More</a:t>
            </a:r>
            <a:endParaRPr lang="en-US">
              <a:solidFill>
                <a:srgbClr val="000099"/>
              </a:solidFill>
            </a:endParaRPr>
          </a:p>
        </p:txBody>
      </p:sp>
      <p:sp>
        <p:nvSpPr>
          <p:cNvPr id="3" name="Content Placeholder 2"/>
          <p:cNvSpPr>
            <a:spLocks noGrp="1"/>
          </p:cNvSpPr>
          <p:nvPr>
            <p:ph idx="1"/>
          </p:nvPr>
        </p:nvSpPr>
        <p:spPr/>
        <p:txBody>
          <a:bodyPr/>
          <a:lstStyle/>
          <a:p>
            <a:pPr marL="0" indent="0" algn="just">
              <a:buNone/>
            </a:pPr>
            <a:r>
              <a:rPr lang="en-US" sz="3200" smtClean="0"/>
              <a:t>By way of example</a:t>
            </a:r>
            <a:r>
              <a:rPr lang="en-US" sz="3200"/>
              <a:t>, a user's IP address as used in a communication exchange is classed as PII regardless of whether it may or may not on its own be able to uniquely identify a person.</a:t>
            </a:r>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35</a:t>
            </a:fld>
            <a:endParaRPr lang="en-US"/>
          </a:p>
        </p:txBody>
      </p:sp>
    </p:spTree>
    <p:extLst>
      <p:ext uri="{BB962C8B-B14F-4D97-AF65-F5344CB8AC3E}">
        <p14:creationId xmlns:p14="http://schemas.microsoft.com/office/powerpoint/2010/main" val="209270172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Commercial Definition – PII</a:t>
            </a:r>
            <a:endParaRPr lang="en-US">
              <a:solidFill>
                <a:srgbClr val="000099"/>
              </a:solidFill>
            </a:endParaRPr>
          </a:p>
        </p:txBody>
      </p:sp>
      <p:sp>
        <p:nvSpPr>
          <p:cNvPr id="3" name="Content Placeholder 2"/>
          <p:cNvSpPr>
            <a:spLocks noGrp="1"/>
          </p:cNvSpPr>
          <p:nvPr>
            <p:ph idx="1"/>
          </p:nvPr>
        </p:nvSpPr>
        <p:spPr/>
        <p:txBody>
          <a:bodyPr/>
          <a:lstStyle/>
          <a:p>
            <a:pPr algn="just"/>
            <a:r>
              <a:rPr lang="en-US" smtClean="0"/>
              <a:t>Individual’s name – along with one of the following - </a:t>
            </a:r>
          </a:p>
          <a:p>
            <a:pPr lvl="1" algn="just"/>
            <a:r>
              <a:rPr lang="en-US" smtClean="0"/>
              <a:t>Social Security No. </a:t>
            </a:r>
          </a:p>
          <a:p>
            <a:pPr lvl="1" algn="just"/>
            <a:r>
              <a:rPr lang="en-US" smtClean="0"/>
              <a:t>Driver’s License No. or </a:t>
            </a:r>
          </a:p>
          <a:p>
            <a:pPr lvl="1" algn="just"/>
            <a:r>
              <a:rPr lang="en-US" smtClean="0"/>
              <a:t>Financial </a:t>
            </a:r>
            <a:r>
              <a:rPr lang="en-US"/>
              <a:t>account number in combination with any security code, access code, or </a:t>
            </a:r>
            <a:r>
              <a:rPr lang="en-US" smtClean="0"/>
              <a:t>password. </a:t>
            </a:r>
            <a:endParaRPr lang="en-US"/>
          </a:p>
          <a:p>
            <a:pPr lvl="1"/>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36</a:t>
            </a:fld>
            <a:endParaRPr lang="en-US"/>
          </a:p>
        </p:txBody>
      </p:sp>
    </p:spTree>
    <p:extLst>
      <p:ext uri="{BB962C8B-B14F-4D97-AF65-F5344CB8AC3E}">
        <p14:creationId xmlns:p14="http://schemas.microsoft.com/office/powerpoint/2010/main" val="175439274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NIST – PII Defined</a:t>
            </a:r>
            <a:endParaRPr lang="en-US">
              <a:solidFill>
                <a:srgbClr val="000099"/>
              </a:solidFill>
            </a:endParaRPr>
          </a:p>
        </p:txBody>
      </p:sp>
      <p:sp>
        <p:nvSpPr>
          <p:cNvPr id="3" name="Content Placeholder 2"/>
          <p:cNvSpPr>
            <a:spLocks noGrp="1"/>
          </p:cNvSpPr>
          <p:nvPr>
            <p:ph idx="1"/>
          </p:nvPr>
        </p:nvSpPr>
        <p:spPr>
          <a:xfrm>
            <a:off x="1524000" y="1752600"/>
            <a:ext cx="7010400" cy="4114800"/>
          </a:xfrm>
        </p:spPr>
        <p:txBody>
          <a:bodyPr/>
          <a:lstStyle/>
          <a:p>
            <a:pPr algn="just"/>
            <a:r>
              <a:rPr lang="en-US" smtClean="0"/>
              <a:t>Name</a:t>
            </a:r>
            <a:r>
              <a:rPr lang="en-US"/>
              <a:t>, such as full name, maiden name, mother‘s maiden name, or </a:t>
            </a:r>
            <a:r>
              <a:rPr lang="en-US" smtClean="0"/>
              <a:t>alias. </a:t>
            </a:r>
            <a:endParaRPr lang="en-US"/>
          </a:p>
          <a:p>
            <a:pPr algn="just"/>
            <a:r>
              <a:rPr lang="en-US" smtClean="0"/>
              <a:t>Personal </a:t>
            </a:r>
            <a:r>
              <a:rPr lang="en-US"/>
              <a:t>identification number, such as social security number (SSN), passport number, driver‘s license number, taxpayer identification number, or financial account or credit card </a:t>
            </a:r>
            <a:r>
              <a:rPr lang="en-US" smtClean="0"/>
              <a:t>number. </a:t>
            </a:r>
            <a:endParaRPr lang="en-US"/>
          </a:p>
          <a:p>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37</a:t>
            </a:fld>
            <a:endParaRPr lang="en-US"/>
          </a:p>
        </p:txBody>
      </p:sp>
    </p:spTree>
    <p:extLst>
      <p:ext uri="{BB962C8B-B14F-4D97-AF65-F5344CB8AC3E}">
        <p14:creationId xmlns:p14="http://schemas.microsoft.com/office/powerpoint/2010/main" val="358565718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NIST – PII </a:t>
            </a:r>
            <a:endParaRPr lang="en-US">
              <a:solidFill>
                <a:srgbClr val="000099"/>
              </a:solidFill>
            </a:endParaRPr>
          </a:p>
        </p:txBody>
      </p:sp>
      <p:sp>
        <p:nvSpPr>
          <p:cNvPr id="3" name="Content Placeholder 2"/>
          <p:cNvSpPr>
            <a:spLocks noGrp="1"/>
          </p:cNvSpPr>
          <p:nvPr>
            <p:ph idx="1"/>
          </p:nvPr>
        </p:nvSpPr>
        <p:spPr>
          <a:xfrm>
            <a:off x="1524000" y="1676400"/>
            <a:ext cx="7010400" cy="4114800"/>
          </a:xfrm>
        </p:spPr>
        <p:txBody>
          <a:bodyPr/>
          <a:lstStyle/>
          <a:p>
            <a:pPr algn="just"/>
            <a:r>
              <a:rPr lang="en-US" smtClean="0"/>
              <a:t>Address </a:t>
            </a:r>
            <a:r>
              <a:rPr lang="en-US"/>
              <a:t>information, such as street address or email address </a:t>
            </a:r>
          </a:p>
          <a:p>
            <a:pPr algn="just"/>
            <a:r>
              <a:rPr lang="en-US"/>
              <a:t>Personal characteristics, including photographic image (especially of face or other identifying characteristic</a:t>
            </a:r>
            <a:r>
              <a:rPr lang="en-US" smtClean="0"/>
              <a:t>), fingerprints</a:t>
            </a:r>
            <a:r>
              <a:rPr lang="en-US"/>
              <a:t>, handwriting, or other biometric data (e.g., retina scan, voice signature, facial geometry</a:t>
            </a:r>
            <a:r>
              <a:rPr lang="en-US" smtClean="0"/>
              <a:t>). </a:t>
            </a:r>
            <a:endParaRPr lang="en-US"/>
          </a:p>
          <a:p>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38</a:t>
            </a:fld>
            <a:endParaRPr lang="en-US"/>
          </a:p>
        </p:txBody>
      </p:sp>
    </p:spTree>
    <p:extLst>
      <p:ext uri="{BB962C8B-B14F-4D97-AF65-F5344CB8AC3E}">
        <p14:creationId xmlns:p14="http://schemas.microsoft.com/office/powerpoint/2010/main" val="364054532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NIST - PII</a:t>
            </a:r>
            <a:endParaRPr lang="en-US">
              <a:solidFill>
                <a:srgbClr val="000099"/>
              </a:solidFill>
            </a:endParaRPr>
          </a:p>
        </p:txBody>
      </p:sp>
      <p:sp>
        <p:nvSpPr>
          <p:cNvPr id="3" name="Content Placeholder 2"/>
          <p:cNvSpPr>
            <a:spLocks noGrp="1"/>
          </p:cNvSpPr>
          <p:nvPr>
            <p:ph idx="1"/>
          </p:nvPr>
        </p:nvSpPr>
        <p:spPr>
          <a:xfrm>
            <a:off x="1447800" y="1676400"/>
            <a:ext cx="7010400" cy="4114800"/>
          </a:xfrm>
        </p:spPr>
        <p:txBody>
          <a:bodyPr/>
          <a:lstStyle/>
          <a:p>
            <a:pPr algn="just"/>
            <a:r>
              <a:rPr lang="en-US" sz="2900" smtClean="0"/>
              <a:t>Information </a:t>
            </a:r>
            <a:r>
              <a:rPr lang="en-US" sz="2900"/>
              <a:t>about an individual that is linked or linkable to one of the above (e.g., date of birth, place of birth, race, religion, weight, activities, geographical indicators, employment information, medical information, education information, financial information</a:t>
            </a:r>
            <a:r>
              <a:rPr lang="en-US" sz="2900" smtClean="0"/>
              <a:t>).</a:t>
            </a:r>
          </a:p>
          <a:p>
            <a:pPr algn="just"/>
            <a:r>
              <a:rPr lang="en-US" sz="2900" smtClean="0"/>
              <a:t>Partial List – what leads to identifying the specific individual? </a:t>
            </a:r>
          </a:p>
          <a:p>
            <a:pPr marL="0" indent="0">
              <a:buNone/>
            </a:pPr>
            <a:endParaRPr lang="en-US" sz="29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39</a:t>
            </a:fld>
            <a:endParaRPr lang="en-US"/>
          </a:p>
        </p:txBody>
      </p:sp>
    </p:spTree>
    <p:extLst>
      <p:ext uri="{BB962C8B-B14F-4D97-AF65-F5344CB8AC3E}">
        <p14:creationId xmlns:p14="http://schemas.microsoft.com/office/powerpoint/2010/main" val="4155265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What Is At Risk? </a:t>
            </a:r>
            <a:endParaRPr lang="en-US">
              <a:solidFill>
                <a:srgbClr val="000099"/>
              </a:solidFill>
            </a:endParaRPr>
          </a:p>
        </p:txBody>
      </p:sp>
      <p:sp>
        <p:nvSpPr>
          <p:cNvPr id="3" name="Content Placeholder 2"/>
          <p:cNvSpPr>
            <a:spLocks noGrp="1"/>
          </p:cNvSpPr>
          <p:nvPr>
            <p:ph idx="1"/>
          </p:nvPr>
        </p:nvSpPr>
        <p:spPr>
          <a:xfrm>
            <a:off x="1524000" y="1447800"/>
            <a:ext cx="6934200" cy="4495800"/>
          </a:xfrm>
        </p:spPr>
        <p:txBody>
          <a:bodyPr/>
          <a:lstStyle/>
          <a:p>
            <a:pPr marL="0" indent="0" algn="just">
              <a:buNone/>
            </a:pPr>
            <a:r>
              <a:rPr lang="en-US" sz="3200"/>
              <a:t>Everything you take for </a:t>
            </a:r>
            <a:r>
              <a:rPr lang="en-US" sz="3200" smtClean="0"/>
              <a:t>granted:</a:t>
            </a:r>
            <a:endParaRPr lang="en-US" sz="3200"/>
          </a:p>
          <a:p>
            <a:pPr marL="285750" indent="-285750" algn="just">
              <a:buFont typeface="Arial" panose="020b0604020202020204" pitchFamily="34" charset="0"/>
              <a:buChar char="•"/>
            </a:pPr>
            <a:r>
              <a:rPr lang="en-US" sz="3200" smtClean="0"/>
              <a:t>Customer and employee details, </a:t>
            </a:r>
            <a:endParaRPr lang="en-US" sz="3200"/>
          </a:p>
          <a:p>
            <a:pPr marL="285750" indent="-285750" algn="just">
              <a:buFont typeface="Arial" panose="020b0604020202020204" pitchFamily="34" charset="0"/>
              <a:buChar char="•"/>
            </a:pPr>
            <a:r>
              <a:rPr lang="en-US" sz="3200" smtClean="0"/>
              <a:t>Contracts,</a:t>
            </a:r>
            <a:endParaRPr lang="en-US" sz="3200"/>
          </a:p>
          <a:p>
            <a:pPr marL="285750" indent="-285750" algn="just">
              <a:buFont typeface="Arial" panose="020b0604020202020204" pitchFamily="34" charset="0"/>
              <a:buChar char="•"/>
            </a:pPr>
            <a:r>
              <a:rPr lang="en-US" sz="3200"/>
              <a:t>Access to </a:t>
            </a:r>
            <a:r>
              <a:rPr lang="en-US" sz="3200" smtClean="0"/>
              <a:t>funds,</a:t>
            </a:r>
            <a:endParaRPr lang="en-US" sz="3200"/>
          </a:p>
          <a:p>
            <a:pPr marL="285750" indent="-285750" algn="just">
              <a:buFont typeface="Arial" panose="020b0604020202020204" pitchFamily="34" charset="0"/>
              <a:buChar char="•"/>
            </a:pPr>
            <a:r>
              <a:rPr lang="en-US" sz="3200" smtClean="0"/>
              <a:t>Telephone</a:t>
            </a:r>
            <a:r>
              <a:rPr lang="en-US" sz="3200"/>
              <a:t>, email, social media and IM </a:t>
            </a:r>
            <a:r>
              <a:rPr lang="en-US" sz="3200" smtClean="0"/>
              <a:t>communication, and </a:t>
            </a:r>
            <a:endParaRPr lang="en-US" sz="3200"/>
          </a:p>
          <a:p>
            <a:pPr marL="285750" indent="-285750" algn="just">
              <a:buFont typeface="Arial" panose="020b0604020202020204" pitchFamily="34" charset="0"/>
              <a:buChar char="•"/>
            </a:pPr>
            <a:r>
              <a:rPr lang="en-US" sz="3200"/>
              <a:t>All your </a:t>
            </a:r>
            <a:r>
              <a:rPr lang="en-US" sz="3200" smtClean="0"/>
              <a:t>files and records – company and personal.</a:t>
            </a:r>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4</a:t>
            </a:fld>
            <a:endParaRPr lang="en-US"/>
          </a:p>
        </p:txBody>
      </p:sp>
    </p:spTree>
    <p:extLst>
      <p:ext uri="{BB962C8B-B14F-4D97-AF65-F5344CB8AC3E}">
        <p14:creationId xmlns:p14="http://schemas.microsoft.com/office/powerpoint/2010/main" val="305402689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09800"/>
            <a:ext cx="7010400" cy="1527175"/>
          </a:xfrm>
        </p:spPr>
        <p:txBody>
          <a:bodyPr/>
          <a:lstStyle/>
          <a:p>
            <a:pPr algn="ctr"/>
            <a:r>
              <a:rPr lang="en-US" smtClean="0">
                <a:solidFill>
                  <a:srgbClr val="000099"/>
                </a:solidFill>
              </a:rPr>
              <a:t>Federal Standard</a:t>
            </a:r>
            <a:endParaRPr lang="en-US">
              <a:solidFill>
                <a:srgbClr val="000099"/>
              </a:solidFill>
            </a:endParaRP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40</a:t>
            </a:fld>
            <a:endParaRPr lang="en-US"/>
          </a:p>
        </p:txBody>
      </p:sp>
    </p:spTree>
    <p:extLst>
      <p:ext uri="{BB962C8B-B14F-4D97-AF65-F5344CB8AC3E}">
        <p14:creationId xmlns:p14="http://schemas.microsoft.com/office/powerpoint/2010/main" val="10882461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Background</a:t>
            </a:r>
            <a:endParaRPr lang="en-US">
              <a:solidFill>
                <a:srgbClr val="000099"/>
              </a:solidFill>
            </a:endParaRPr>
          </a:p>
        </p:txBody>
      </p:sp>
      <p:sp>
        <p:nvSpPr>
          <p:cNvPr id="3" name="Content Placeholder 2"/>
          <p:cNvSpPr>
            <a:spLocks noGrp="1"/>
          </p:cNvSpPr>
          <p:nvPr>
            <p:ph idx="1"/>
          </p:nvPr>
        </p:nvSpPr>
        <p:spPr/>
        <p:txBody>
          <a:bodyPr/>
          <a:lstStyle/>
          <a:p>
            <a:pPr algn="just"/>
            <a:r>
              <a:rPr lang="en-US" i="1"/>
              <a:t>Improving Critical Infrastructure </a:t>
            </a:r>
            <a:r>
              <a:rPr lang="en-US" i="1" smtClean="0"/>
              <a:t>Cybersecurity</a:t>
            </a:r>
            <a:r>
              <a:rPr lang="en-US"/>
              <a:t> </a:t>
            </a:r>
            <a:r>
              <a:rPr lang="en-US" smtClean="0"/>
              <a:t>– EO 13636 – February 2013</a:t>
            </a:r>
          </a:p>
          <a:p>
            <a:pPr algn="just"/>
            <a:r>
              <a:rPr lang="en-US"/>
              <a:t>Cybersecurity </a:t>
            </a:r>
            <a:r>
              <a:rPr lang="en-US" smtClean="0"/>
              <a:t>Framework – NIST Standards – February 2014</a:t>
            </a:r>
          </a:p>
          <a:p>
            <a:pPr algn="just"/>
            <a:r>
              <a:rPr lang="en-US" i="1" smtClean="0"/>
              <a:t>Promoting Private Sector Cybersecurity Information Sharing</a:t>
            </a:r>
            <a:r>
              <a:rPr lang="en-US" smtClean="0"/>
              <a:t> – EO 13691 – February 2015</a:t>
            </a:r>
          </a:p>
          <a:p>
            <a:endParaRPr lang="en-US" smtClean="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41</a:t>
            </a:fld>
            <a:endParaRPr lang="en-US"/>
          </a:p>
        </p:txBody>
      </p:sp>
    </p:spTree>
    <p:extLst>
      <p:ext uri="{BB962C8B-B14F-4D97-AF65-F5344CB8AC3E}">
        <p14:creationId xmlns:p14="http://schemas.microsoft.com/office/powerpoint/2010/main" val="328956116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010400" cy="1527175"/>
          </a:xfrm>
        </p:spPr>
        <p:txBody>
          <a:bodyPr/>
          <a:lstStyle/>
          <a:p>
            <a:r>
              <a:rPr lang="en-US" smtClean="0">
                <a:solidFill>
                  <a:srgbClr val="000099"/>
                </a:solidFill>
              </a:rPr>
              <a:t>NIST Standards Elements</a:t>
            </a:r>
            <a:endParaRPr lang="en-US">
              <a:solidFill>
                <a:srgbClr val="000099"/>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16853626"/>
              </p:ext>
            </p:extLst>
          </p:nvPr>
        </p:nvGraphicFramePr>
        <p:xfrm>
          <a:off x="1143000" y="1600200"/>
          <a:ext cx="7010400" cy="4114800"/>
        </p:xfrm>
        <a:graphic>
          <a:graphicData uri="http://schemas.openxmlformats.org/drawingml/2006/diagram">
            <dgm:relIds xmlns:dgm="http://schemas.openxmlformats.org/drawingml/2006/diagram" r:dm="rId4" r:lo="rId5" r:qs="rId6" r:cs="rId7"/>
          </a:graphicData>
        </a:graphic>
      </p:graphicFrame>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42</a:t>
            </a:fld>
            <a:endParaRPr lang="en-US"/>
          </a:p>
        </p:txBody>
      </p:sp>
    </p:spTree>
    <p:extLst>
      <p:ext uri="{BB962C8B-B14F-4D97-AF65-F5344CB8AC3E}">
        <p14:creationId xmlns:p14="http://schemas.microsoft.com/office/powerpoint/2010/main" val="257292144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Framework Standards</a:t>
            </a:r>
            <a:endParaRPr lang="en-US">
              <a:solidFill>
                <a:srgbClr val="000099"/>
              </a:solidFill>
            </a:endParaRPr>
          </a:p>
        </p:txBody>
      </p:sp>
      <p:sp>
        <p:nvSpPr>
          <p:cNvPr id="3" name="Content Placeholder 2"/>
          <p:cNvSpPr>
            <a:spLocks noGrp="1"/>
          </p:cNvSpPr>
          <p:nvPr>
            <p:ph idx="1"/>
          </p:nvPr>
        </p:nvSpPr>
        <p:spPr/>
        <p:txBody>
          <a:bodyPr/>
          <a:lstStyle/>
          <a:p>
            <a:pPr marL="0" indent="0" algn="just">
              <a:buNone/>
            </a:pPr>
            <a:r>
              <a:rPr lang="en-US" sz="2800" smtClean="0"/>
              <a:t>Provide a </a:t>
            </a:r>
            <a:r>
              <a:rPr lang="en-US" sz="2800"/>
              <a:t>unified process by which to evaluate your cybersecurity program: </a:t>
            </a:r>
            <a:endParaRPr lang="en-US" sz="2800" smtClean="0"/>
          </a:p>
          <a:p>
            <a:pPr marL="0" indent="0" algn="just">
              <a:buNone/>
            </a:pPr>
            <a:r>
              <a:rPr lang="en-US" sz="2800" smtClean="0"/>
              <a:t>1)	Describe </a:t>
            </a:r>
            <a:r>
              <a:rPr lang="en-US" sz="2800"/>
              <a:t>your current cybersecurity posture; </a:t>
            </a:r>
            <a:endParaRPr lang="en-US" sz="2800" smtClean="0"/>
          </a:p>
          <a:p>
            <a:pPr marL="0" indent="0" algn="just">
              <a:buNone/>
            </a:pPr>
            <a:r>
              <a:rPr lang="en-US" sz="2800" smtClean="0"/>
              <a:t>2)	Describe </a:t>
            </a:r>
            <a:r>
              <a:rPr lang="en-US" sz="2800"/>
              <a:t>your target state for cybersecurity; </a:t>
            </a:r>
            <a:endParaRPr lang="en-US" sz="2800" smtClean="0"/>
          </a:p>
          <a:p>
            <a:pPr marL="0" indent="0" algn="just">
              <a:buNone/>
            </a:pPr>
            <a:r>
              <a:rPr lang="en-US" sz="2800" smtClean="0"/>
              <a:t>3)	Assess </a:t>
            </a:r>
            <a:r>
              <a:rPr lang="en-US" sz="2800"/>
              <a:t>progress toward your target </a:t>
            </a:r>
            <a:r>
              <a:rPr lang="en-US" sz="2800" smtClean="0"/>
              <a:t>state;</a:t>
            </a:r>
            <a:endParaRPr lang="en-US" sz="2800"/>
          </a:p>
          <a:p>
            <a:pPr marL="0" indent="0" algn="just">
              <a:buNone/>
            </a:pPr>
            <a:endParaRPr lang="en-US" sz="28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43</a:t>
            </a:fld>
            <a:endParaRPr lang="en-US"/>
          </a:p>
        </p:txBody>
      </p:sp>
    </p:spTree>
    <p:extLst>
      <p:ext uri="{BB962C8B-B14F-4D97-AF65-F5344CB8AC3E}">
        <p14:creationId xmlns:p14="http://schemas.microsoft.com/office/powerpoint/2010/main" val="68267044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99"/>
                </a:solidFill>
              </a:rPr>
              <a:t>Framework Standards</a:t>
            </a:r>
            <a:endParaRPr lang="en-US"/>
          </a:p>
        </p:txBody>
      </p:sp>
      <p:sp>
        <p:nvSpPr>
          <p:cNvPr id="3" name="Content Placeholder 2"/>
          <p:cNvSpPr>
            <a:spLocks noGrp="1"/>
          </p:cNvSpPr>
          <p:nvPr>
            <p:ph idx="1"/>
          </p:nvPr>
        </p:nvSpPr>
        <p:spPr/>
        <p:txBody>
          <a:bodyPr/>
          <a:lstStyle/>
          <a:p>
            <a:pPr marL="0" indent="0" algn="just">
              <a:buNone/>
            </a:pPr>
            <a:r>
              <a:rPr lang="en-US" sz="3200" smtClean="0"/>
              <a:t>4) Identify </a:t>
            </a:r>
            <a:r>
              <a:rPr lang="en-US" sz="3200"/>
              <a:t>and prioritize opportunities for improvement within the context of a continuous and repeatable </a:t>
            </a:r>
            <a:r>
              <a:rPr lang="en-US" sz="3200" smtClean="0"/>
              <a:t>process;</a:t>
            </a:r>
            <a:r>
              <a:rPr lang="en-US" sz="3200"/>
              <a:t> </a:t>
            </a:r>
            <a:r>
              <a:rPr lang="en-US" sz="3200" smtClean="0"/>
              <a:t>and </a:t>
            </a:r>
          </a:p>
          <a:p>
            <a:pPr marL="0" indent="0" algn="just">
              <a:buNone/>
            </a:pPr>
            <a:r>
              <a:rPr lang="en-US" sz="3200" smtClean="0"/>
              <a:t>5</a:t>
            </a:r>
            <a:r>
              <a:rPr lang="en-US" sz="3200"/>
              <a:t>) Communicate among internal and external stakeholders about cybersecurity risk. </a:t>
            </a:r>
          </a:p>
          <a:p>
            <a:pPr algn="just"/>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44</a:t>
            </a:fld>
            <a:endParaRPr lang="en-US"/>
          </a:p>
        </p:txBody>
      </p:sp>
    </p:spTree>
    <p:extLst>
      <p:ext uri="{BB962C8B-B14F-4D97-AF65-F5344CB8AC3E}">
        <p14:creationId xmlns:p14="http://schemas.microsoft.com/office/powerpoint/2010/main" val="301481250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Framework Core</a:t>
            </a:r>
            <a:endParaRPr lang="en-US">
              <a:solidFill>
                <a:srgbClr val="000099"/>
              </a:solidFill>
            </a:endParaRPr>
          </a:p>
        </p:txBody>
      </p:sp>
      <p:sp>
        <p:nvSpPr>
          <p:cNvPr id="3" name="Content Placeholder 2"/>
          <p:cNvSpPr>
            <a:spLocks noGrp="1"/>
          </p:cNvSpPr>
          <p:nvPr>
            <p:ph idx="1"/>
          </p:nvPr>
        </p:nvSpPr>
        <p:spPr/>
        <p:txBody>
          <a:bodyPr/>
          <a:lstStyle/>
          <a:p>
            <a:pPr marL="0" indent="0" algn="just">
              <a:buNone/>
            </a:pPr>
            <a:r>
              <a:rPr lang="en-US"/>
              <a:t>The Core covers five concurrent and continuous functions — Identify, Protect, Detect, Respond, Recover — designed to provide a </a:t>
            </a:r>
            <a:r>
              <a:rPr lang="en-US" smtClean="0"/>
              <a:t>100 foot </a:t>
            </a:r>
            <a:r>
              <a:rPr lang="en-US"/>
              <a:t>view of the lifecycle of an organization’s management of cybersecurity risk.</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45</a:t>
            </a:fld>
            <a:endParaRPr lang="en-US"/>
          </a:p>
        </p:txBody>
      </p:sp>
    </p:spTree>
    <p:extLst>
      <p:ext uri="{BB962C8B-B14F-4D97-AF65-F5344CB8AC3E}">
        <p14:creationId xmlns:p14="http://schemas.microsoft.com/office/powerpoint/2010/main" val="230141135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99"/>
                </a:solidFill>
              </a:rPr>
              <a:t>Framework Core</a:t>
            </a:r>
            <a:endParaRPr lang="en-US"/>
          </a:p>
        </p:txBody>
      </p:sp>
      <p:sp>
        <p:nvSpPr>
          <p:cNvPr id="3" name="Content Placeholder 2"/>
          <p:cNvSpPr>
            <a:spLocks noGrp="1"/>
          </p:cNvSpPr>
          <p:nvPr>
            <p:ph idx="1"/>
          </p:nvPr>
        </p:nvSpPr>
        <p:spPr/>
        <p:txBody>
          <a:bodyPr/>
          <a:lstStyle/>
          <a:p>
            <a:pPr marL="0" indent="0" algn="just">
              <a:buNone/>
            </a:pPr>
            <a:r>
              <a:rPr lang="en-US" smtClean="0"/>
              <a:t>For </a:t>
            </a:r>
            <a:r>
              <a:rPr lang="en-US"/>
              <a:t>each of these lifecycle functions, the Core then identifies underlying key categories, and subcategories, and matches them with exemplar references, such as existing standards, guidelines, and practices.</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46</a:t>
            </a:fld>
            <a:endParaRPr lang="en-US"/>
          </a:p>
        </p:txBody>
      </p:sp>
    </p:spTree>
    <p:extLst>
      <p:ext uri="{BB962C8B-B14F-4D97-AF65-F5344CB8AC3E}">
        <p14:creationId xmlns:p14="http://schemas.microsoft.com/office/powerpoint/2010/main" val="397300055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rgbClr val="000099"/>
                </a:solidFill>
              </a:rPr>
              <a:t>Framework Implementation Tiers</a:t>
            </a:r>
            <a:endParaRPr lang="en-US" sz="3600"/>
          </a:p>
        </p:txBody>
      </p:sp>
      <p:sp>
        <p:nvSpPr>
          <p:cNvPr id="3" name="Content Placeholder 2"/>
          <p:cNvSpPr>
            <a:spLocks noGrp="1"/>
          </p:cNvSpPr>
          <p:nvPr>
            <p:ph idx="1"/>
          </p:nvPr>
        </p:nvSpPr>
        <p:spPr>
          <a:xfrm>
            <a:off x="1447800" y="1447800"/>
            <a:ext cx="7010400" cy="4419600"/>
          </a:xfrm>
        </p:spPr>
        <p:txBody>
          <a:bodyPr/>
          <a:lstStyle/>
          <a:p>
            <a:pPr algn="just"/>
            <a:r>
              <a:rPr lang="en-US" sz="2600"/>
              <a:t>Provide a numerical representation of how advanced an organization’s </a:t>
            </a:r>
            <a:r>
              <a:rPr lang="en-US" sz="2600" smtClean="0"/>
              <a:t>risk mitigation </a:t>
            </a:r>
            <a:r>
              <a:rPr lang="en-US" sz="2600"/>
              <a:t>procedures are, given the threat environment, legal and regulatory requirements, business/mission objectives, and organizational constraints. The Tiers range from Partial (Tier 1) to Adaptive (Tier 4</a:t>
            </a:r>
            <a:r>
              <a:rPr lang="en-US" sz="2600" smtClean="0"/>
              <a:t>).</a:t>
            </a:r>
          </a:p>
          <a:p>
            <a:pPr algn="just"/>
            <a:r>
              <a:rPr lang="en-US" sz="2600" smtClean="0"/>
              <a:t>“Progression </a:t>
            </a:r>
            <a:r>
              <a:rPr lang="en-US" sz="2600"/>
              <a:t>to higher Tiers is encouraged when such a change would reduce cybersecurity risk and be cost effective.”</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47</a:t>
            </a:fld>
            <a:endParaRPr lang="en-US"/>
          </a:p>
        </p:txBody>
      </p:sp>
    </p:spTree>
    <p:extLst>
      <p:ext uri="{BB962C8B-B14F-4D97-AF65-F5344CB8AC3E}">
        <p14:creationId xmlns:p14="http://schemas.microsoft.com/office/powerpoint/2010/main" val="397492488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99"/>
                </a:solidFill>
              </a:rPr>
              <a:t>Framework </a:t>
            </a:r>
            <a:r>
              <a:rPr lang="en-US" smtClean="0">
                <a:solidFill>
                  <a:srgbClr val="000099"/>
                </a:solidFill>
              </a:rPr>
              <a:t>Profile – Results </a:t>
            </a:r>
            <a:endParaRPr lang="en-US">
              <a:solidFill>
                <a:srgbClr val="000099"/>
              </a:solidFill>
            </a:endParaRPr>
          </a:p>
        </p:txBody>
      </p:sp>
      <p:sp>
        <p:nvSpPr>
          <p:cNvPr id="3" name="Content Placeholder 2"/>
          <p:cNvSpPr>
            <a:spLocks noGrp="1"/>
          </p:cNvSpPr>
          <p:nvPr>
            <p:ph idx="1"/>
          </p:nvPr>
        </p:nvSpPr>
        <p:spPr>
          <a:xfrm>
            <a:off x="1447800" y="1828800"/>
            <a:ext cx="7010400" cy="4114800"/>
          </a:xfrm>
        </p:spPr>
        <p:txBody>
          <a:bodyPr/>
          <a:lstStyle/>
          <a:p>
            <a:pPr marL="0" indent="0" algn="just">
              <a:buNone/>
            </a:pPr>
            <a:r>
              <a:rPr lang="en-US" smtClean="0"/>
              <a:t>A </a:t>
            </a:r>
            <a:r>
              <a:rPr lang="en-US"/>
              <a:t>Profile enables the organization to establish a road map for reducing cybersecurity risk in a manner aligned with organizational and sector goals, considers </a:t>
            </a:r>
            <a:r>
              <a:rPr lang="en-US" smtClean="0"/>
              <a:t>legal and regulatory </a:t>
            </a:r>
            <a:r>
              <a:rPr lang="en-US"/>
              <a:t>requirements and industry best practices, and reflects appropriate risk-management priorities. </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48</a:t>
            </a:fld>
            <a:endParaRPr lang="en-US"/>
          </a:p>
        </p:txBody>
      </p:sp>
    </p:spTree>
    <p:extLst>
      <p:ext uri="{BB962C8B-B14F-4D97-AF65-F5344CB8AC3E}">
        <p14:creationId xmlns:p14="http://schemas.microsoft.com/office/powerpoint/2010/main" val="339767342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Framework Profile - Results</a:t>
            </a:r>
            <a:endParaRPr lang="en-US">
              <a:solidFill>
                <a:srgbClr val="000099"/>
              </a:solidFill>
            </a:endParaRPr>
          </a:p>
        </p:txBody>
      </p:sp>
      <p:sp>
        <p:nvSpPr>
          <p:cNvPr id="3" name="Content Placeholder 2"/>
          <p:cNvSpPr>
            <a:spLocks noGrp="1"/>
          </p:cNvSpPr>
          <p:nvPr>
            <p:ph idx="1"/>
          </p:nvPr>
        </p:nvSpPr>
        <p:spPr>
          <a:xfrm>
            <a:off x="1524000" y="1752600"/>
            <a:ext cx="7010400" cy="4114800"/>
          </a:xfrm>
        </p:spPr>
        <p:txBody>
          <a:bodyPr/>
          <a:lstStyle/>
          <a:p>
            <a:pPr algn="just"/>
            <a:r>
              <a:rPr lang="en-US" sz="2800" smtClean="0"/>
              <a:t>Armed with the results or ranking, the Framework allows the organization to evaluate risk vulnerabilities and create a prioritized action plan to address those gaps.</a:t>
            </a:r>
          </a:p>
          <a:p>
            <a:pPr algn="just"/>
            <a:r>
              <a:rPr lang="en-US" sz="2800" smtClean="0"/>
              <a:t>The question for all companies then becomes how best to adapt to these new recommendations and do so in a cost-effective and meaningful manner.</a:t>
            </a:r>
          </a:p>
          <a:p>
            <a:pPr algn="just"/>
            <a:endParaRPr lang="en-US" smtClean="0"/>
          </a:p>
          <a:p>
            <a:endParaRPr lang="en-US" smtClean="0"/>
          </a:p>
          <a:p>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49</a:t>
            </a:fld>
            <a:endParaRPr lang="en-US"/>
          </a:p>
        </p:txBody>
      </p:sp>
    </p:spTree>
    <p:extLst>
      <p:ext uri="{BB962C8B-B14F-4D97-AF65-F5344CB8AC3E}">
        <p14:creationId xmlns:p14="http://schemas.microsoft.com/office/powerpoint/2010/main" val="392202754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What Is In Your System?</a:t>
            </a:r>
            <a:endParaRPr lang="en-US">
              <a:solidFill>
                <a:srgbClr val="000099"/>
              </a:solidFill>
            </a:endParaRPr>
          </a:p>
        </p:txBody>
      </p:sp>
      <p:sp>
        <p:nvSpPr>
          <p:cNvPr id="3" name="Content Placeholder 2"/>
          <p:cNvSpPr>
            <a:spLocks noGrp="1"/>
          </p:cNvSpPr>
          <p:nvPr>
            <p:ph idx="1"/>
          </p:nvPr>
        </p:nvSpPr>
        <p:spPr>
          <a:xfrm>
            <a:off x="1600200" y="1676400"/>
            <a:ext cx="7010400" cy="4114800"/>
          </a:xfrm>
        </p:spPr>
        <p:txBody>
          <a:bodyPr/>
          <a:lstStyle/>
          <a:p>
            <a:pPr marL="0" indent="0" algn="just">
              <a:buNone/>
            </a:pPr>
            <a:r>
              <a:rPr lang="en-US">
                <a:solidFill>
                  <a:srgbClr val="CC0000"/>
                </a:solidFill>
              </a:rPr>
              <a:t>Valuable/Sensitive Information:</a:t>
            </a:r>
          </a:p>
          <a:p>
            <a:pPr lvl="1" algn="just"/>
            <a:r>
              <a:rPr lang="en-US" sz="2600" smtClean="0"/>
              <a:t>Customers’ information (contact details, payment information, pass/code words, building/security system layout, etc.).</a:t>
            </a:r>
          </a:p>
          <a:p>
            <a:pPr lvl="1" algn="just"/>
            <a:r>
              <a:rPr lang="en-US" sz="2600" smtClean="0"/>
              <a:t>Employee information (SSN, payroll info.,  etc.).</a:t>
            </a:r>
          </a:p>
          <a:p>
            <a:pPr lvl="1" algn="just"/>
            <a:r>
              <a:rPr lang="en-US" sz="2600" smtClean="0"/>
              <a:t>Business information (trade secrets, customer account information, etc.).</a:t>
            </a:r>
          </a:p>
          <a:p>
            <a:pPr lvl="1" algn="just"/>
            <a:r>
              <a:rPr lang="en-US" sz="2600" smtClean="0"/>
              <a:t>Confidentiality duty/obligation.</a:t>
            </a:r>
            <a:endParaRPr lang="en-US" sz="26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5</a:t>
            </a:fld>
            <a:endParaRPr lang="en-US"/>
          </a:p>
        </p:txBody>
      </p:sp>
    </p:spTree>
    <p:extLst>
      <p:ext uri="{BB962C8B-B14F-4D97-AF65-F5344CB8AC3E}">
        <p14:creationId xmlns:p14="http://schemas.microsoft.com/office/powerpoint/2010/main" val="225328241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010400" cy="1527175"/>
          </a:xfrm>
        </p:spPr>
        <p:txBody>
          <a:bodyPr/>
          <a:lstStyle/>
          <a:p>
            <a:r>
              <a:rPr lang="en-US" smtClean="0">
                <a:solidFill>
                  <a:srgbClr val="000099"/>
                </a:solidFill>
              </a:rPr>
              <a:t>NIST Standards Elements</a:t>
            </a:r>
            <a:endParaRPr lang="en-US">
              <a:solidFill>
                <a:srgbClr val="000099"/>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81161527"/>
              </p:ext>
            </p:extLst>
          </p:nvPr>
        </p:nvGraphicFramePr>
        <p:xfrm>
          <a:off x="1143000" y="1600200"/>
          <a:ext cx="7010400" cy="4114800"/>
        </p:xfrm>
        <a:graphic>
          <a:graphicData uri="http://schemas.openxmlformats.org/drawingml/2006/diagram">
            <dgm:relIds xmlns:dgm="http://schemas.openxmlformats.org/drawingml/2006/diagram" r:dm="rId4" r:lo="rId5" r:qs="rId6" r:cs="rId7"/>
          </a:graphicData>
        </a:graphic>
      </p:graphicFrame>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50</a:t>
            </a:fld>
            <a:endParaRPr lang="en-US"/>
          </a:p>
        </p:txBody>
      </p:sp>
    </p:spTree>
    <p:extLst>
      <p:ext uri="{BB962C8B-B14F-4D97-AF65-F5344CB8AC3E}">
        <p14:creationId xmlns:p14="http://schemas.microsoft.com/office/powerpoint/2010/main" val="257292144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solidFill>
                  <a:srgbClr val="000099"/>
                </a:solidFill>
              </a:rPr>
              <a:t>Facebook Threat Exchange</a:t>
            </a:r>
            <a:r>
              <a:rPr lang="en-US" smtClean="0">
                <a:solidFill>
                  <a:srgbClr val="002060"/>
                </a:solidFill>
              </a:rPr>
              <a:t> </a:t>
            </a:r>
            <a:endParaRPr lang="en-US">
              <a:solidFill>
                <a:srgbClr val="002060"/>
              </a:solidFill>
            </a:endParaRPr>
          </a:p>
        </p:txBody>
      </p:sp>
      <p:sp>
        <p:nvSpPr>
          <p:cNvPr id="3" name="Content Placeholder 2"/>
          <p:cNvSpPr>
            <a:spLocks noGrp="1"/>
          </p:cNvSpPr>
          <p:nvPr>
            <p:ph idx="1"/>
          </p:nvPr>
        </p:nvSpPr>
        <p:spPr/>
        <p:txBody>
          <a:bodyPr/>
          <a:lstStyle/>
          <a:p>
            <a:pPr algn="just"/>
            <a:r>
              <a:rPr lang="en-US"/>
              <a:t>Facebook, Printerest, Tubmlr, Twitter, Yahoo, Dropbox and </a:t>
            </a:r>
            <a:r>
              <a:rPr lang="en-US" smtClean="0"/>
              <a:t>Bit.ly.</a:t>
            </a:r>
            <a:endParaRPr lang="en-US"/>
          </a:p>
          <a:p>
            <a:pPr algn="just"/>
            <a:r>
              <a:rPr lang="en-US"/>
              <a:t>The stated goal is to locate malware, the source domains and the IP addresses which are involved as well as the nature of the malware itself</a:t>
            </a:r>
            <a:r>
              <a:rPr lang="en-US" smtClean="0"/>
              <a:t>.</a:t>
            </a:r>
          </a:p>
          <a:p>
            <a:pPr algn="just"/>
            <a:r>
              <a:rPr lang="en-US"/>
              <a:t>https://threatexchange.fb.com</a:t>
            </a:r>
            <a:r>
              <a:rPr lang="en-US" smtClean="0"/>
              <a:t>/.</a:t>
            </a:r>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51</a:t>
            </a:fld>
            <a:endParaRPr lang="en-US"/>
          </a:p>
        </p:txBody>
      </p:sp>
    </p:spTree>
    <p:extLst>
      <p:ext uri="{BB962C8B-B14F-4D97-AF65-F5344CB8AC3E}">
        <p14:creationId xmlns:p14="http://schemas.microsoft.com/office/powerpoint/2010/main" val="226777219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smtClean="0">
                <a:solidFill>
                  <a:srgbClr val="000099"/>
                </a:solidFill>
              </a:rPr>
              <a:t>Executive Order  - EO 13691</a:t>
            </a:r>
            <a:endParaRPr lang="en-US" sz="3600">
              <a:solidFill>
                <a:srgbClr val="000099"/>
              </a:solidFill>
            </a:endParaRPr>
          </a:p>
        </p:txBody>
      </p:sp>
      <p:sp>
        <p:nvSpPr>
          <p:cNvPr id="3" name="Content Placeholder 2"/>
          <p:cNvSpPr>
            <a:spLocks noGrp="1"/>
          </p:cNvSpPr>
          <p:nvPr>
            <p:ph idx="1"/>
          </p:nvPr>
        </p:nvSpPr>
        <p:spPr>
          <a:xfrm>
            <a:off x="1524000" y="1600200"/>
            <a:ext cx="7010400" cy="4114800"/>
          </a:xfrm>
        </p:spPr>
        <p:txBody>
          <a:bodyPr>
            <a:normAutofit fontScale="92500"/>
          </a:bodyPr>
          <a:lstStyle/>
          <a:p>
            <a:pPr algn="just"/>
            <a:r>
              <a:rPr lang="en-US" smtClean="0"/>
              <a:t>“Strongly” encourages the development and formation of Information Sharing and Analysis Organizations (ISAOs)</a:t>
            </a:r>
          </a:p>
          <a:p>
            <a:pPr algn="just"/>
            <a:r>
              <a:rPr lang="en-US" smtClean="0"/>
              <a:t>National Cybersecurity and Communications Integration Center is to engage in “continuous, collaborative and inclusive coordination with ISAOs on the sharing of information related to cybersecurity risks and incidents”. </a:t>
            </a:r>
          </a:p>
          <a:p>
            <a:pPr algn="just"/>
            <a:endParaRPr lang="en-US" smtClean="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52</a:t>
            </a:fld>
            <a:endParaRPr lang="en-US"/>
          </a:p>
        </p:txBody>
      </p:sp>
    </p:spTree>
    <p:extLst>
      <p:ext uri="{BB962C8B-B14F-4D97-AF65-F5344CB8AC3E}">
        <p14:creationId xmlns:p14="http://schemas.microsoft.com/office/powerpoint/2010/main" val="56280118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mtClean="0">
                <a:solidFill>
                  <a:srgbClr val="000099"/>
                </a:solidFill>
              </a:rPr>
              <a:t>ISAOs</a:t>
            </a:r>
            <a:r>
              <a:rPr lang="en-US" smtClean="0">
                <a:solidFill>
                  <a:srgbClr val="002060"/>
                </a:solidFill>
              </a:rPr>
              <a:t> </a:t>
            </a:r>
            <a:endParaRPr lang="en-US">
              <a:solidFill>
                <a:srgbClr val="002060"/>
              </a:solidFill>
            </a:endParaRPr>
          </a:p>
        </p:txBody>
      </p:sp>
      <p:sp>
        <p:nvSpPr>
          <p:cNvPr id="3" name="Content Placeholder 2"/>
          <p:cNvSpPr>
            <a:spLocks noGrp="1"/>
          </p:cNvSpPr>
          <p:nvPr>
            <p:ph idx="1"/>
          </p:nvPr>
        </p:nvSpPr>
        <p:spPr>
          <a:xfrm>
            <a:off x="1447800" y="1600200"/>
            <a:ext cx="7086600" cy="4495800"/>
          </a:xfrm>
        </p:spPr>
        <p:txBody>
          <a:bodyPr>
            <a:normAutofit fontScale="92500" lnSpcReduction="20000"/>
          </a:bodyPr>
          <a:lstStyle/>
          <a:p>
            <a:pPr algn="just"/>
            <a:r>
              <a:rPr lang="en-US" smtClean="0"/>
              <a:t>ISAOs are </a:t>
            </a:r>
            <a:r>
              <a:rPr lang="en-US"/>
              <a:t>to develop voluntary standards for “robust” information sharing regarding risks and </a:t>
            </a:r>
            <a:r>
              <a:rPr lang="en-US" smtClean="0"/>
              <a:t>incidents, including automated </a:t>
            </a:r>
            <a:r>
              <a:rPr lang="en-US"/>
              <a:t>information sharing </a:t>
            </a:r>
            <a:r>
              <a:rPr lang="en-US" smtClean="0"/>
              <a:t>mechanisms</a:t>
            </a:r>
          </a:p>
          <a:p>
            <a:pPr lvl="1" algn="just"/>
            <a:r>
              <a:rPr lang="en-US" smtClean="0"/>
              <a:t>Standards for members to include</a:t>
            </a:r>
          </a:p>
          <a:p>
            <a:pPr lvl="2" algn="just"/>
            <a:r>
              <a:rPr lang="en-US" smtClean="0"/>
              <a:t>Contract language</a:t>
            </a:r>
          </a:p>
          <a:p>
            <a:pPr lvl="2" algn="just"/>
            <a:r>
              <a:rPr lang="en-US" smtClean="0"/>
              <a:t>Business processes</a:t>
            </a:r>
          </a:p>
          <a:p>
            <a:pPr lvl="2" algn="just"/>
            <a:r>
              <a:rPr lang="en-US" smtClean="0"/>
              <a:t>Operating procedures</a:t>
            </a:r>
          </a:p>
          <a:p>
            <a:pPr lvl="2" algn="just"/>
            <a:r>
              <a:rPr lang="en-US" smtClean="0"/>
              <a:t>Technical means</a:t>
            </a:r>
          </a:p>
          <a:p>
            <a:pPr lvl="2" algn="just"/>
            <a:r>
              <a:rPr lang="en-US" smtClean="0"/>
              <a:t>Privacy protections</a:t>
            </a:r>
          </a:p>
          <a:p>
            <a:pPr lvl="2" algn="just"/>
            <a:r>
              <a:rPr lang="en-US" smtClean="0"/>
              <a:t>Be consistent with voluntary international standards</a:t>
            </a:r>
          </a:p>
          <a:p>
            <a:pPr algn="just"/>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53</a:t>
            </a:fld>
            <a:endParaRPr lang="en-US"/>
          </a:p>
        </p:txBody>
      </p:sp>
    </p:spTree>
    <p:extLst>
      <p:ext uri="{BB962C8B-B14F-4D97-AF65-F5344CB8AC3E}">
        <p14:creationId xmlns:p14="http://schemas.microsoft.com/office/powerpoint/2010/main" val="328991703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smtClean="0">
                <a:solidFill>
                  <a:srgbClr val="000099"/>
                </a:solidFill>
              </a:rPr>
              <a:t>Legal Fallout From </a:t>
            </a:r>
            <a:r>
              <a:rPr lang="en-US" sz="3800">
                <a:solidFill>
                  <a:srgbClr val="000099"/>
                </a:solidFill>
              </a:rPr>
              <a:t>A</a:t>
            </a:r>
            <a:r>
              <a:rPr lang="en-US" sz="3800" smtClean="0">
                <a:solidFill>
                  <a:srgbClr val="000099"/>
                </a:solidFill>
              </a:rPr>
              <a:t>n Intrusion</a:t>
            </a:r>
            <a:endParaRPr lang="en-US" sz="3800">
              <a:solidFill>
                <a:srgbClr val="000099"/>
              </a:solidFill>
            </a:endParaRPr>
          </a:p>
        </p:txBody>
      </p:sp>
      <p:sp>
        <p:nvSpPr>
          <p:cNvPr id="3" name="Content Placeholder 2"/>
          <p:cNvSpPr>
            <a:spLocks noGrp="1"/>
          </p:cNvSpPr>
          <p:nvPr>
            <p:ph idx="1"/>
          </p:nvPr>
        </p:nvSpPr>
        <p:spPr>
          <a:xfrm>
            <a:off x="1524000" y="1676400"/>
            <a:ext cx="7010400" cy="4114800"/>
          </a:xfrm>
        </p:spPr>
        <p:txBody>
          <a:bodyPr/>
          <a:lstStyle/>
          <a:p>
            <a:pPr algn="just">
              <a:buFont typeface="Wingdings" panose="05000000000000000000" pitchFamily="2" charset="2"/>
              <a:buChar char="q"/>
            </a:pPr>
            <a:r>
              <a:rPr lang="en-US"/>
              <a:t>Federal and state </a:t>
            </a:r>
            <a:r>
              <a:rPr lang="en-US" smtClean="0"/>
              <a:t>investigations.</a:t>
            </a:r>
            <a:endParaRPr lang="en-US"/>
          </a:p>
          <a:p>
            <a:pPr algn="just">
              <a:buFont typeface="Wingdings" panose="05000000000000000000" pitchFamily="2" charset="2"/>
              <a:buChar char="q"/>
            </a:pPr>
            <a:r>
              <a:rPr lang="en-US"/>
              <a:t>Internal investigatory </a:t>
            </a:r>
            <a:r>
              <a:rPr lang="en-US" smtClean="0"/>
              <a:t>costs.</a:t>
            </a:r>
            <a:endParaRPr lang="en-US"/>
          </a:p>
          <a:p>
            <a:pPr lvl="1" algn="just">
              <a:buFont typeface="Wingdings" panose="05000000000000000000" pitchFamily="2" charset="2"/>
              <a:buChar char="q"/>
            </a:pPr>
            <a:r>
              <a:rPr lang="en-US"/>
              <a:t>Legal, forensic specialist, firings, terminations, process changes, system expenses (hard and soft), reputation and so </a:t>
            </a:r>
            <a:r>
              <a:rPr lang="en-US" smtClean="0"/>
              <a:t>on.</a:t>
            </a:r>
            <a:endParaRPr lang="en-US"/>
          </a:p>
          <a:p>
            <a:pPr algn="just">
              <a:buFont typeface="Wingdings" panose="05000000000000000000" pitchFamily="2" charset="2"/>
              <a:buChar char="q"/>
            </a:pPr>
            <a:r>
              <a:rPr lang="en-US"/>
              <a:t>Shareholder derivative </a:t>
            </a:r>
            <a:r>
              <a:rPr lang="en-US" smtClean="0"/>
              <a:t>actions.</a:t>
            </a:r>
            <a:endParaRPr lang="en-US"/>
          </a:p>
          <a:p>
            <a:pPr algn="just">
              <a:buFont typeface="Wingdings" panose="05000000000000000000" pitchFamily="2" charset="2"/>
              <a:buChar char="q"/>
            </a:pPr>
            <a:r>
              <a:rPr lang="en-US"/>
              <a:t>Class action </a:t>
            </a:r>
            <a:r>
              <a:rPr lang="en-US" smtClean="0"/>
              <a:t>lawsuits.</a:t>
            </a:r>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54</a:t>
            </a:fld>
            <a:endParaRPr lang="en-US"/>
          </a:p>
        </p:txBody>
      </p:sp>
    </p:spTree>
    <p:extLst>
      <p:ext uri="{BB962C8B-B14F-4D97-AF65-F5344CB8AC3E}">
        <p14:creationId xmlns:p14="http://schemas.microsoft.com/office/powerpoint/2010/main" val="102589783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Supply Chain Security</a:t>
            </a:r>
            <a:endParaRPr lang="en-US">
              <a:solidFill>
                <a:srgbClr val="000099"/>
              </a:solidFill>
            </a:endParaRPr>
          </a:p>
        </p:txBody>
      </p:sp>
      <p:sp>
        <p:nvSpPr>
          <p:cNvPr id="3" name="Content Placeholder 2"/>
          <p:cNvSpPr>
            <a:spLocks noGrp="1"/>
          </p:cNvSpPr>
          <p:nvPr>
            <p:ph idx="1"/>
          </p:nvPr>
        </p:nvSpPr>
        <p:spPr/>
        <p:txBody>
          <a:bodyPr/>
          <a:lstStyle/>
          <a:p>
            <a:pPr algn="just"/>
            <a:r>
              <a:rPr lang="en-US" smtClean="0"/>
              <a:t>C-TPAT – AEO. </a:t>
            </a:r>
          </a:p>
          <a:p>
            <a:pPr lvl="1" algn="just"/>
            <a:r>
              <a:rPr lang="en-US" smtClean="0"/>
              <a:t>Mutual recognition – Canada, EU, Japan, Jordan, Korea, New Zealand and Taiwan. </a:t>
            </a:r>
          </a:p>
          <a:p>
            <a:pPr algn="just"/>
            <a:r>
              <a:rPr lang="en-US" smtClean="0"/>
              <a:t>Human trafficking.</a:t>
            </a:r>
          </a:p>
          <a:p>
            <a:pPr algn="just"/>
            <a:r>
              <a:rPr lang="en-US" smtClean="0"/>
              <a:t>Lost or damaged cargo.</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55</a:t>
            </a:fld>
            <a:endParaRPr lang="en-US"/>
          </a:p>
        </p:txBody>
      </p:sp>
    </p:spTree>
    <p:extLst>
      <p:ext uri="{BB962C8B-B14F-4D97-AF65-F5344CB8AC3E}">
        <p14:creationId xmlns:p14="http://schemas.microsoft.com/office/powerpoint/2010/main" val="88486453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Internal Investigation –</a:t>
            </a:r>
            <a:br>
              <a:rPr lang="en-US" smtClean="0">
                <a:solidFill>
                  <a:srgbClr val="000099"/>
                </a:solidFill>
              </a:rPr>
            </a:br>
            <a:r>
              <a:rPr lang="en-US" smtClean="0">
                <a:solidFill>
                  <a:srgbClr val="000099"/>
                </a:solidFill>
              </a:rPr>
              <a:t>Initial Questions</a:t>
            </a:r>
            <a:endParaRPr lang="en-US">
              <a:solidFill>
                <a:srgbClr val="000099"/>
              </a:solidFill>
            </a:endParaRPr>
          </a:p>
        </p:txBody>
      </p:sp>
      <p:sp>
        <p:nvSpPr>
          <p:cNvPr id="3" name="Content Placeholder 2"/>
          <p:cNvSpPr>
            <a:spLocks noGrp="1"/>
          </p:cNvSpPr>
          <p:nvPr>
            <p:ph idx="1"/>
          </p:nvPr>
        </p:nvSpPr>
        <p:spPr>
          <a:xfrm>
            <a:off x="1447800" y="1676400"/>
            <a:ext cx="7010400" cy="4114800"/>
          </a:xfrm>
        </p:spPr>
        <p:txBody>
          <a:bodyPr/>
          <a:lstStyle/>
          <a:p>
            <a:pPr marL="0" lvl="0" indent="0" algn="just">
              <a:buNone/>
            </a:pPr>
            <a:r>
              <a:rPr lang="en-US" sz="2600" smtClean="0"/>
              <a:t>1)	Are </a:t>
            </a:r>
            <a:r>
              <a:rPr lang="en-US" sz="2600"/>
              <a:t>there government agencies to which we are obliged to give notice about what happened? If so, is there a specific time frame under which we must act?</a:t>
            </a:r>
          </a:p>
          <a:p>
            <a:pPr marL="0" lvl="0" indent="0" algn="just">
              <a:buNone/>
            </a:pPr>
            <a:r>
              <a:rPr lang="en-US" sz="2600" smtClean="0"/>
              <a:t>2)	What </a:t>
            </a:r>
            <a:r>
              <a:rPr lang="en-US" sz="2600"/>
              <a:t>do we tell our </a:t>
            </a:r>
            <a:r>
              <a:rPr lang="en-US" sz="2600" smtClean="0"/>
              <a:t>customers and clients, </a:t>
            </a:r>
            <a:r>
              <a:rPr lang="en-US" sz="2600"/>
              <a:t>and when?</a:t>
            </a:r>
          </a:p>
          <a:p>
            <a:pPr marL="0" lvl="0" indent="0" algn="just">
              <a:buNone/>
            </a:pPr>
            <a:r>
              <a:rPr lang="en-US" sz="2600" smtClean="0"/>
              <a:t>3)	What </a:t>
            </a:r>
            <a:r>
              <a:rPr lang="en-US" sz="2600"/>
              <a:t>do we tell our </a:t>
            </a:r>
            <a:r>
              <a:rPr lang="en-US" sz="2600" smtClean="0"/>
              <a:t>staff, </a:t>
            </a:r>
            <a:r>
              <a:rPr lang="en-US" sz="2600"/>
              <a:t>and when</a:t>
            </a:r>
            <a:r>
              <a:rPr lang="en-US" sz="2600" smtClean="0"/>
              <a:t>?</a:t>
            </a:r>
          </a:p>
          <a:p>
            <a:pPr marL="0" lvl="0" indent="0" algn="just">
              <a:buNone/>
            </a:pPr>
            <a:r>
              <a:rPr lang="en-US" sz="2600" smtClean="0"/>
              <a:t>4)	 Who on our staff was involved and what punishment is merited? Is our only choice to fire the people involved? </a:t>
            </a:r>
            <a:endParaRPr lang="en-US" sz="2600"/>
          </a:p>
          <a:p>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56</a:t>
            </a:fld>
            <a:endParaRPr lang="en-US"/>
          </a:p>
        </p:txBody>
      </p:sp>
    </p:spTree>
    <p:extLst>
      <p:ext uri="{BB962C8B-B14F-4D97-AF65-F5344CB8AC3E}">
        <p14:creationId xmlns:p14="http://schemas.microsoft.com/office/powerpoint/2010/main" val="249746890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solidFill>
                  <a:srgbClr val="000099"/>
                </a:solidFill>
              </a:rPr>
              <a:t>Investigation – Initial </a:t>
            </a:r>
            <a:r>
              <a:rPr lang="en-US" sz="3600">
                <a:solidFill>
                  <a:srgbClr val="000099"/>
                </a:solidFill>
              </a:rPr>
              <a:t>Questions</a:t>
            </a:r>
            <a:endParaRPr lang="en-US" sz="3600"/>
          </a:p>
        </p:txBody>
      </p:sp>
      <p:sp>
        <p:nvSpPr>
          <p:cNvPr id="3" name="Content Placeholder 2"/>
          <p:cNvSpPr>
            <a:spLocks noGrp="1"/>
          </p:cNvSpPr>
          <p:nvPr>
            <p:ph idx="1"/>
          </p:nvPr>
        </p:nvSpPr>
        <p:spPr/>
        <p:txBody>
          <a:bodyPr/>
          <a:lstStyle/>
          <a:p>
            <a:pPr marL="0" lvl="0" indent="0" algn="just">
              <a:buNone/>
            </a:pPr>
            <a:r>
              <a:rPr lang="en-US" sz="2800" smtClean="0"/>
              <a:t>5)	When </a:t>
            </a:r>
            <a:r>
              <a:rPr lang="en-US" sz="2800"/>
              <a:t>do we tell our Board? Shareholders? Should we report what happened to law enforcement? If so, to what agency and when</a:t>
            </a:r>
            <a:r>
              <a:rPr lang="en-US" sz="2800" smtClean="0"/>
              <a:t>?</a:t>
            </a:r>
            <a:r>
              <a:rPr lang="en-US" sz="2800"/>
              <a:t> </a:t>
            </a:r>
            <a:endParaRPr lang="en-US" sz="2800" smtClean="0"/>
          </a:p>
          <a:p>
            <a:pPr marL="0" lvl="0" indent="0" algn="just">
              <a:buNone/>
            </a:pPr>
            <a:r>
              <a:rPr lang="en-US" sz="2800" smtClean="0"/>
              <a:t>6)	If </a:t>
            </a:r>
            <a:r>
              <a:rPr lang="en-US" sz="2800"/>
              <a:t>a vendor was involved, must we change vendors? If so, how quickly? Can we afford to cut off that vendor?</a:t>
            </a:r>
            <a:endParaRPr lang="en-US" sz="2600"/>
          </a:p>
          <a:p>
            <a:pPr lvl="0" algn="just"/>
            <a:endParaRPr lang="en-US"/>
          </a:p>
          <a:p>
            <a:pPr algn="just"/>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57</a:t>
            </a:fld>
            <a:endParaRPr lang="en-US"/>
          </a:p>
        </p:txBody>
      </p:sp>
    </p:spTree>
    <p:extLst>
      <p:ext uri="{BB962C8B-B14F-4D97-AF65-F5344CB8AC3E}">
        <p14:creationId xmlns:p14="http://schemas.microsoft.com/office/powerpoint/2010/main" val="75345624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rgbClr val="000099"/>
                </a:solidFill>
              </a:rPr>
              <a:t>Investigation </a:t>
            </a:r>
            <a:r>
              <a:rPr lang="en-US" sz="3600" smtClean="0">
                <a:solidFill>
                  <a:srgbClr val="000099"/>
                </a:solidFill>
              </a:rPr>
              <a:t>– Best Practices</a:t>
            </a:r>
            <a:endParaRPr lang="en-US" sz="3600">
              <a:solidFill>
                <a:srgbClr val="000099"/>
              </a:solidFill>
            </a:endParaRPr>
          </a:p>
        </p:txBody>
      </p:sp>
      <p:sp>
        <p:nvSpPr>
          <p:cNvPr id="3" name="Content Placeholder 2"/>
          <p:cNvSpPr>
            <a:spLocks noGrp="1"/>
          </p:cNvSpPr>
          <p:nvPr>
            <p:ph idx="1"/>
          </p:nvPr>
        </p:nvSpPr>
        <p:spPr>
          <a:xfrm>
            <a:off x="990600" y="1752600"/>
            <a:ext cx="7391400" cy="4114800"/>
          </a:xfrm>
        </p:spPr>
        <p:txBody>
          <a:bodyPr>
            <a:normAutofit/>
          </a:bodyPr>
          <a:lstStyle/>
          <a:p>
            <a:pPr lvl="0" algn="just">
              <a:buClr>
                <a:srgbClr val="0070C0"/>
              </a:buClr>
              <a:buSzPct val="130000"/>
              <a:buFont typeface="Webdings" panose="05030102010509060703" pitchFamily="18" charset="2"/>
              <a:buChar char=""/>
            </a:pPr>
            <a:r>
              <a:rPr lang="en-US" smtClean="0"/>
              <a:t>Call your outside lawyer, then jump right in.</a:t>
            </a:r>
          </a:p>
          <a:p>
            <a:pPr lvl="0" algn="just">
              <a:buClr>
                <a:srgbClr val="0070C0"/>
              </a:buClr>
              <a:buSzPct val="130000"/>
              <a:buFont typeface="Webdings" panose="05030102010509060703" pitchFamily="18" charset="2"/>
              <a:buChar char=""/>
            </a:pPr>
            <a:r>
              <a:rPr lang="en-US"/>
              <a:t>Preserve all available evidence as soon as possible and before meeting with witnesses. </a:t>
            </a:r>
            <a:endParaRPr lang="en-US" smtClean="0"/>
          </a:p>
          <a:p>
            <a:pPr lvl="0" algn="just">
              <a:buClr>
                <a:srgbClr val="0070C0"/>
              </a:buClr>
              <a:buSzPct val="130000"/>
              <a:buFont typeface="Webdings" panose="05030102010509060703" pitchFamily="18" charset="2"/>
              <a:buChar char=""/>
            </a:pPr>
            <a:r>
              <a:rPr lang="en-US"/>
              <a:t>Chase down all reasonable leads, regardless of where they might take you, ask the tough questions, and be flexible. </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58</a:t>
            </a:fld>
            <a:endParaRPr lang="en-US"/>
          </a:p>
        </p:txBody>
      </p:sp>
    </p:spTree>
    <p:extLst>
      <p:ext uri="{BB962C8B-B14F-4D97-AF65-F5344CB8AC3E}">
        <p14:creationId xmlns:p14="http://schemas.microsoft.com/office/powerpoint/2010/main" val="285925571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Vet Your Business Partners</a:t>
            </a:r>
            <a:endParaRPr lang="en-US">
              <a:solidFill>
                <a:srgbClr val="000099"/>
              </a:solidFill>
            </a:endParaRPr>
          </a:p>
        </p:txBody>
      </p:sp>
      <p:sp>
        <p:nvSpPr>
          <p:cNvPr id="3" name="Content Placeholder 2"/>
          <p:cNvSpPr>
            <a:spLocks noGrp="1"/>
          </p:cNvSpPr>
          <p:nvPr>
            <p:ph idx="1"/>
          </p:nvPr>
        </p:nvSpPr>
        <p:spPr>
          <a:xfrm>
            <a:off x="1524000" y="1676400"/>
            <a:ext cx="7010400" cy="4114800"/>
          </a:xfrm>
        </p:spPr>
        <p:txBody>
          <a:bodyPr/>
          <a:lstStyle/>
          <a:p>
            <a:pPr algn="just"/>
            <a:r>
              <a:rPr lang="en-US" sz="2800" smtClean="0"/>
              <a:t>Do they have the equipment, facilities and staff to work with your company and provide quantity and timeliness?</a:t>
            </a:r>
          </a:p>
          <a:p>
            <a:pPr algn="just"/>
            <a:r>
              <a:rPr lang="en-US" sz="2800" smtClean="0"/>
              <a:t>Do they comply with local labor and social laws?</a:t>
            </a:r>
          </a:p>
          <a:p>
            <a:pPr algn="just"/>
            <a:r>
              <a:rPr lang="en-US" sz="2800" smtClean="0"/>
              <a:t>Do they fully understand any special or regulatory requirements?</a:t>
            </a:r>
          </a:p>
          <a:p>
            <a:pPr algn="just"/>
            <a:r>
              <a:rPr lang="en-US" sz="2800" smtClean="0"/>
              <a:t>Are they willing to promptly inform you when changes are made?</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22CE4A9-2F50-4EBE-8C0E-4732CA4A0F0A}" type="slidenum">
              <a:rPr lang="en-US" smtClean="0"/>
              <a:t>59</a:t>
            </a:fld>
          </a:p>
        </p:txBody>
      </p:sp>
    </p:spTree>
    <p:extLst>
      <p:ext uri="{BB962C8B-B14F-4D97-AF65-F5344CB8AC3E}">
        <p14:creationId xmlns:p14="http://schemas.microsoft.com/office/powerpoint/2010/main" val="25160896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Estimated Costs</a:t>
            </a:r>
            <a:endParaRPr lang="en-US">
              <a:solidFill>
                <a:srgbClr val="000099"/>
              </a:solidFill>
            </a:endParaRPr>
          </a:p>
        </p:txBody>
      </p:sp>
      <p:sp>
        <p:nvSpPr>
          <p:cNvPr id="3" name="Content Placeholder 2"/>
          <p:cNvSpPr>
            <a:spLocks noGrp="1"/>
          </p:cNvSpPr>
          <p:nvPr>
            <p:ph idx="1"/>
          </p:nvPr>
        </p:nvSpPr>
        <p:spPr>
          <a:xfrm>
            <a:off x="1524000" y="1524000"/>
            <a:ext cx="7010400" cy="4419600"/>
          </a:xfrm>
        </p:spPr>
        <p:txBody>
          <a:bodyPr/>
          <a:lstStyle/>
          <a:p>
            <a:pPr algn="just"/>
            <a:r>
              <a:rPr lang="en-US" sz="2400" b="1"/>
              <a:t>$300 billion to $1 trillion </a:t>
            </a:r>
            <a:r>
              <a:rPr lang="en-US" sz="2400"/>
              <a:t>a year globally. </a:t>
            </a:r>
            <a:r>
              <a:rPr lang="en-US" sz="2400" i="1"/>
              <a:t>Center for Strategic and International Studies </a:t>
            </a:r>
            <a:r>
              <a:rPr lang="en-US" sz="2400" i="1" smtClean="0"/>
              <a:t>Study </a:t>
            </a:r>
            <a:r>
              <a:rPr lang="en-US" sz="2400" i="1"/>
              <a:t>by </a:t>
            </a:r>
            <a:r>
              <a:rPr lang="en-US" sz="2400" i="1" smtClean="0"/>
              <a:t>McAfee in 2014 – “</a:t>
            </a:r>
            <a:r>
              <a:rPr lang="en-US" sz="2400" smtClean="0"/>
              <a:t>In the Dark.”</a:t>
            </a:r>
            <a:r>
              <a:rPr lang="en-US" sz="2400" i="1" smtClean="0"/>
              <a:t> </a:t>
            </a:r>
            <a:endParaRPr lang="en-US" sz="2400" i="1"/>
          </a:p>
          <a:p>
            <a:pPr algn="just"/>
            <a:r>
              <a:rPr lang="en-US" sz="2400"/>
              <a:t>In 2013, </a:t>
            </a:r>
            <a:r>
              <a:rPr lang="en-US" sz="2400" smtClean="0"/>
              <a:t>the average </a:t>
            </a:r>
            <a:r>
              <a:rPr lang="en-US" sz="2400"/>
              <a:t>cost of cybercrime incurred by a benchmark </a:t>
            </a:r>
            <a:r>
              <a:rPr lang="en-US" sz="2400" smtClean="0"/>
              <a:t>U.S. </a:t>
            </a:r>
            <a:r>
              <a:rPr lang="en-US" sz="2400"/>
              <a:t>organization was </a:t>
            </a:r>
            <a:r>
              <a:rPr lang="en-US" sz="2400" b="1"/>
              <a:t>$11.56 million</a:t>
            </a:r>
            <a:r>
              <a:rPr lang="en-US" sz="2400"/>
              <a:t>, with a range of $1.3 million to $58 million. </a:t>
            </a:r>
            <a:r>
              <a:rPr lang="en-US" sz="2400" i="1"/>
              <a:t>Ponemon </a:t>
            </a:r>
            <a:r>
              <a:rPr lang="en-US" sz="2400" i="1" smtClean="0"/>
              <a:t>Institute.</a:t>
            </a:r>
            <a:r>
              <a:rPr lang="en-US" sz="2400" smtClean="0"/>
              <a:t> </a:t>
            </a:r>
            <a:endParaRPr lang="en-US" sz="2400"/>
          </a:p>
          <a:p>
            <a:pPr algn="just"/>
            <a:r>
              <a:rPr lang="en-US" sz="2400" smtClean="0"/>
              <a:t>Average </a:t>
            </a:r>
            <a:r>
              <a:rPr lang="en-US" sz="2400"/>
              <a:t>of 122 successful attacks </a:t>
            </a:r>
            <a:r>
              <a:rPr lang="en-US" sz="2400" u="sng"/>
              <a:t>per week</a:t>
            </a:r>
            <a:r>
              <a:rPr lang="en-US" sz="2400"/>
              <a:t>, up from 102 attacks </a:t>
            </a:r>
            <a:r>
              <a:rPr lang="en-US" sz="2400" smtClean="0"/>
              <a:t>weekly in </a:t>
            </a:r>
            <a:r>
              <a:rPr lang="en-US" sz="2400"/>
              <a:t>2012. </a:t>
            </a:r>
          </a:p>
          <a:p>
            <a:pPr algn="just"/>
            <a:r>
              <a:rPr lang="en-US" sz="2400" smtClean="0"/>
              <a:t>The average </a:t>
            </a:r>
            <a:r>
              <a:rPr lang="en-US" sz="2400"/>
              <a:t>cost to resolve </a:t>
            </a:r>
            <a:r>
              <a:rPr lang="en-US" sz="2400" smtClean="0"/>
              <a:t>a hack is approximately </a:t>
            </a:r>
            <a:r>
              <a:rPr lang="en-US" sz="2400"/>
              <a:t>$1 </a:t>
            </a:r>
            <a:r>
              <a:rPr lang="en-US" sz="2400" smtClean="0"/>
              <a:t>million.</a:t>
            </a:r>
            <a:endParaRPr lang="en-US" sz="24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6</a:t>
            </a:fld>
            <a:endParaRPr lang="en-US"/>
          </a:p>
        </p:txBody>
      </p:sp>
    </p:spTree>
    <p:extLst>
      <p:ext uri="{BB962C8B-B14F-4D97-AF65-F5344CB8AC3E}">
        <p14:creationId xmlns:p14="http://schemas.microsoft.com/office/powerpoint/2010/main" val="358765781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More Factors</a:t>
            </a:r>
            <a:endParaRPr lang="en-US">
              <a:solidFill>
                <a:srgbClr val="000099"/>
              </a:solidFill>
            </a:endParaRPr>
          </a:p>
        </p:txBody>
      </p:sp>
      <p:sp>
        <p:nvSpPr>
          <p:cNvPr id="3" name="Content Placeholder 2"/>
          <p:cNvSpPr>
            <a:spLocks noGrp="1"/>
          </p:cNvSpPr>
          <p:nvPr>
            <p:ph idx="1"/>
          </p:nvPr>
        </p:nvSpPr>
        <p:spPr>
          <a:xfrm>
            <a:off x="1447800" y="1752600"/>
            <a:ext cx="7010400" cy="4114800"/>
          </a:xfrm>
        </p:spPr>
        <p:txBody>
          <a:bodyPr/>
          <a:lstStyle/>
          <a:p>
            <a:pPr algn="just"/>
            <a:r>
              <a:rPr lang="en-US" sz="3200"/>
              <a:t>What about other changes that effect </a:t>
            </a:r>
            <a:r>
              <a:rPr lang="en-US" sz="3200" smtClean="0"/>
              <a:t>compliance</a:t>
            </a:r>
            <a:r>
              <a:rPr lang="en-US" sz="3200"/>
              <a:t>?</a:t>
            </a:r>
          </a:p>
          <a:p>
            <a:pPr algn="just"/>
            <a:r>
              <a:rPr lang="en-US" smtClean="0"/>
              <a:t>Do you regularly check their cyber and other security measures?</a:t>
            </a:r>
          </a:p>
          <a:p>
            <a:pPr algn="just"/>
            <a:r>
              <a:rPr lang="en-US" smtClean="0"/>
              <a:t>Have you tested if they interface with you in a secure manner?</a:t>
            </a:r>
          </a:p>
          <a:p>
            <a:pPr algn="just"/>
            <a:r>
              <a:rPr lang="en-US" smtClean="0"/>
              <a:t>Regularly document your efforts and keep those records. </a:t>
            </a:r>
          </a:p>
          <a:p>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5882C72D-3484-4FF9-9E90-143E8700A170}" type="slidenum">
              <a:rPr lang="en-US" smtClean="0"/>
              <a:t>60</a:t>
            </a:fld>
          </a:p>
        </p:txBody>
      </p:sp>
    </p:spTree>
    <p:extLst>
      <p:ext uri="{BB962C8B-B14F-4D97-AF65-F5344CB8AC3E}">
        <p14:creationId xmlns:p14="http://schemas.microsoft.com/office/powerpoint/2010/main" val="427502224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State Requirements Clearly</a:t>
            </a:r>
            <a:endParaRPr lang="en-US">
              <a:solidFill>
                <a:srgbClr val="000099"/>
              </a:solidFill>
            </a:endParaRPr>
          </a:p>
        </p:txBody>
      </p:sp>
      <p:sp>
        <p:nvSpPr>
          <p:cNvPr id="3" name="Content Placeholder 2"/>
          <p:cNvSpPr>
            <a:spLocks noGrp="1"/>
          </p:cNvSpPr>
          <p:nvPr>
            <p:ph idx="1"/>
          </p:nvPr>
        </p:nvSpPr>
        <p:spPr/>
        <p:txBody>
          <a:bodyPr/>
          <a:lstStyle/>
          <a:p>
            <a:pPr algn="just"/>
            <a:r>
              <a:rPr lang="en-US" smtClean="0"/>
              <a:t>Use your purchase order to clearly state your expectations.</a:t>
            </a:r>
          </a:p>
          <a:p>
            <a:pPr algn="just"/>
            <a:r>
              <a:rPr lang="en-US" smtClean="0"/>
              <a:t>Include penalties for non-compliance with your requirements.</a:t>
            </a:r>
          </a:p>
          <a:p>
            <a:pPr algn="just"/>
            <a:r>
              <a:rPr lang="en-US" smtClean="0"/>
              <a:t>Use whatever commercial leverage you have to insure compliance.</a:t>
            </a:r>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B2F1DC55-D93E-4D62-BE23-A010003235BA}" type="slidenum">
              <a:rPr lang="en-US" smtClean="0"/>
              <a:t>61</a:t>
            </a:fld>
          </a:p>
        </p:txBody>
      </p:sp>
    </p:spTree>
    <p:extLst>
      <p:ext uri="{BB962C8B-B14F-4D97-AF65-F5344CB8AC3E}">
        <p14:creationId xmlns:p14="http://schemas.microsoft.com/office/powerpoint/2010/main" val="363246555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Periodic Verification</a:t>
            </a:r>
            <a:endParaRPr lang="en-US">
              <a:solidFill>
                <a:srgbClr val="000099"/>
              </a:solidFill>
            </a:endParaRPr>
          </a:p>
        </p:txBody>
      </p:sp>
      <p:sp>
        <p:nvSpPr>
          <p:cNvPr id="3" name="Content Placeholder 2"/>
          <p:cNvSpPr>
            <a:spLocks noGrp="1"/>
          </p:cNvSpPr>
          <p:nvPr>
            <p:ph idx="1"/>
          </p:nvPr>
        </p:nvSpPr>
        <p:spPr/>
        <p:txBody>
          <a:bodyPr/>
          <a:lstStyle/>
          <a:p>
            <a:pPr algn="just"/>
            <a:r>
              <a:rPr lang="en-US" smtClean="0"/>
              <a:t>Periodically verify the information being given you by your business partners.</a:t>
            </a:r>
          </a:p>
          <a:p>
            <a:pPr algn="just"/>
            <a:r>
              <a:rPr lang="en-US" smtClean="0"/>
              <a:t>Do not simply collect documents – assign someone to verify information and do so regularly and in a timely manner.</a:t>
            </a:r>
          </a:p>
          <a:p>
            <a:pPr marL="0" indent="0" algn="just">
              <a:buNone/>
            </a:pPr>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740F0AB8-9DC2-4B23-8143-838A883C3FF2}" type="slidenum">
              <a:rPr lang="en-US" smtClean="0"/>
              <a:t>62</a:t>
            </a:fld>
          </a:p>
        </p:txBody>
      </p:sp>
    </p:spTree>
    <p:extLst>
      <p:ext uri="{BB962C8B-B14F-4D97-AF65-F5344CB8AC3E}">
        <p14:creationId xmlns:p14="http://schemas.microsoft.com/office/powerpoint/2010/main" val="2889517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Cybersecurity Insurance</a:t>
            </a:r>
            <a:endParaRPr lang="en-US">
              <a:solidFill>
                <a:srgbClr val="000099"/>
              </a:solidFill>
            </a:endParaRPr>
          </a:p>
        </p:txBody>
      </p:sp>
      <p:sp>
        <p:nvSpPr>
          <p:cNvPr id="3" name="Content Placeholder 2"/>
          <p:cNvSpPr>
            <a:spLocks noGrp="1"/>
          </p:cNvSpPr>
          <p:nvPr>
            <p:ph idx="1"/>
          </p:nvPr>
        </p:nvSpPr>
        <p:spPr>
          <a:xfrm>
            <a:off x="1524000" y="1524000"/>
            <a:ext cx="7086600" cy="4572000"/>
          </a:xfrm>
        </p:spPr>
        <p:txBody>
          <a:bodyPr/>
          <a:lstStyle/>
          <a:p>
            <a:pPr marL="342900" lvl="2" indent="-342900" algn="just">
              <a:buClr>
                <a:schemeClr val="tx1"/>
              </a:buClr>
              <a:buSzPct val="70000"/>
              <a:buFont typeface="Wingdings" pitchFamily="2" charset="2"/>
              <a:buChar char="¢"/>
            </a:pPr>
            <a:r>
              <a:rPr lang="en-US" sz="2500"/>
              <a:t>Cyber Security </a:t>
            </a:r>
            <a:r>
              <a:rPr lang="en-US" sz="2500" smtClean="0"/>
              <a:t>Insurance -</a:t>
            </a:r>
            <a:endParaRPr lang="en-US" sz="2500"/>
          </a:p>
          <a:p>
            <a:pPr marL="457200" lvl="3" indent="0" algn="just">
              <a:buSzPct val="70000"/>
              <a:buNone/>
            </a:pPr>
            <a:r>
              <a:rPr lang="en-US" sz="2500" smtClean="0"/>
              <a:t>	Insurer’s </a:t>
            </a:r>
            <a:r>
              <a:rPr lang="en-US" sz="2500"/>
              <a:t>panel of vendors, such as legal </a:t>
            </a:r>
            <a:r>
              <a:rPr lang="en-US" sz="2500" smtClean="0"/>
              <a:t>	counsel</a:t>
            </a:r>
            <a:r>
              <a:rPr lang="en-US" sz="2500"/>
              <a:t>, </a:t>
            </a:r>
            <a:r>
              <a:rPr lang="en-US" sz="2500" smtClean="0"/>
              <a:t>PR and forensics </a:t>
            </a:r>
            <a:r>
              <a:rPr lang="en-US" sz="2500"/>
              <a:t>or breach </a:t>
            </a:r>
            <a:r>
              <a:rPr lang="en-US" sz="2500" smtClean="0"/>
              <a:t>	response providers. </a:t>
            </a:r>
            <a:endParaRPr lang="en-US" sz="2500"/>
          </a:p>
          <a:p>
            <a:pPr algn="just"/>
            <a:r>
              <a:rPr lang="en-US" sz="2500"/>
              <a:t>Insurer’s </a:t>
            </a:r>
            <a:r>
              <a:rPr lang="en-US" sz="2500" smtClean="0"/>
              <a:t>standards include employee training-</a:t>
            </a:r>
            <a:endParaRPr lang="en-US" sz="2500"/>
          </a:p>
          <a:p>
            <a:pPr lvl="2" algn="just"/>
            <a:r>
              <a:rPr lang="en-US" sz="2500" i="1" smtClean="0"/>
              <a:t>General</a:t>
            </a:r>
            <a:r>
              <a:rPr lang="en-US" sz="2500" smtClean="0"/>
              <a:t> </a:t>
            </a:r>
            <a:r>
              <a:rPr lang="en-US" sz="2500"/>
              <a:t>awareness (phishing, suspicious emails, attachments, downloads, password/login credentials protection, physical security</a:t>
            </a:r>
            <a:r>
              <a:rPr lang="en-US" sz="2500" smtClean="0"/>
              <a:t>); and</a:t>
            </a:r>
            <a:endParaRPr lang="en-US" sz="2500"/>
          </a:p>
          <a:p>
            <a:pPr lvl="2" algn="just"/>
            <a:r>
              <a:rPr lang="en-US" sz="2500" i="1" smtClean="0"/>
              <a:t>Specific</a:t>
            </a:r>
            <a:r>
              <a:rPr lang="en-US" sz="2500" smtClean="0"/>
              <a:t> </a:t>
            </a:r>
            <a:r>
              <a:rPr lang="en-US" sz="2500"/>
              <a:t>training related to the type of tasks, data and software </a:t>
            </a:r>
            <a:r>
              <a:rPr lang="en-US" sz="2500" smtClean="0"/>
              <a:t>handled.</a:t>
            </a:r>
            <a:endParaRPr lang="en-US" sz="25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63</a:t>
            </a:fld>
            <a:endParaRPr lang="en-US"/>
          </a:p>
        </p:txBody>
      </p:sp>
    </p:spTree>
    <p:extLst>
      <p:ext uri="{BB962C8B-B14F-4D97-AF65-F5344CB8AC3E}">
        <p14:creationId xmlns:p14="http://schemas.microsoft.com/office/powerpoint/2010/main" val="356798196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Insider Threat</a:t>
            </a:r>
            <a:endParaRPr lang="en-US">
              <a:solidFill>
                <a:srgbClr val="000099"/>
              </a:solidFill>
            </a:endParaRPr>
          </a:p>
        </p:txBody>
      </p:sp>
      <p:sp>
        <p:nvSpPr>
          <p:cNvPr id="3" name="Content Placeholder 2"/>
          <p:cNvSpPr>
            <a:spLocks noGrp="1"/>
          </p:cNvSpPr>
          <p:nvPr>
            <p:ph idx="1"/>
          </p:nvPr>
        </p:nvSpPr>
        <p:spPr>
          <a:xfrm>
            <a:off x="1524000" y="1524000"/>
            <a:ext cx="7010400" cy="4114800"/>
          </a:xfrm>
        </p:spPr>
        <p:txBody>
          <a:bodyPr/>
          <a:lstStyle/>
          <a:p>
            <a:pPr marL="0" indent="0">
              <a:buNone/>
            </a:pPr>
            <a:endParaRPr lang="en-US" sz="2800" smtClean="0"/>
          </a:p>
          <a:p>
            <a:pPr marL="0" indent="0">
              <a:buNone/>
            </a:pPr>
            <a:r>
              <a:rPr lang="en-US" sz="2800" smtClean="0"/>
              <a:t>Secret </a:t>
            </a:r>
            <a:r>
              <a:rPr lang="en-US" sz="2800"/>
              <a:t>Service Study of Insiders </a:t>
            </a:r>
            <a:r>
              <a:rPr lang="en-US" sz="2800" smtClean="0"/>
              <a:t>Attacks - </a:t>
            </a:r>
          </a:p>
          <a:p>
            <a:pPr lvl="1"/>
            <a:r>
              <a:rPr lang="en-US" sz="2600" smtClean="0"/>
              <a:t>81</a:t>
            </a:r>
            <a:r>
              <a:rPr lang="en-US" sz="2600"/>
              <a:t>% planned their actions in </a:t>
            </a:r>
            <a:r>
              <a:rPr lang="en-US" sz="2600" smtClean="0"/>
              <a:t>advance,</a:t>
            </a:r>
            <a:endParaRPr lang="en-US" sz="2600"/>
          </a:p>
          <a:p>
            <a:pPr lvl="1"/>
            <a:r>
              <a:rPr lang="en-US" sz="2600"/>
              <a:t>81% </a:t>
            </a:r>
            <a:r>
              <a:rPr lang="en-US" sz="2600" smtClean="0"/>
              <a:t>were motivated by financial gain,</a:t>
            </a:r>
            <a:endParaRPr lang="en-US" sz="2600"/>
          </a:p>
          <a:p>
            <a:pPr lvl="1"/>
            <a:r>
              <a:rPr lang="en-US" sz="2600"/>
              <a:t>23% acted out of </a:t>
            </a:r>
            <a:r>
              <a:rPr lang="en-US" sz="2600" smtClean="0"/>
              <a:t>revenge,</a:t>
            </a:r>
            <a:endParaRPr lang="en-US" sz="2600"/>
          </a:p>
          <a:p>
            <a:pPr lvl="1"/>
            <a:r>
              <a:rPr lang="en-US" sz="2600"/>
              <a:t>33% were identified as </a:t>
            </a:r>
            <a:r>
              <a:rPr lang="en-US" sz="2600" smtClean="0"/>
              <a:t>difficult, and </a:t>
            </a:r>
            <a:endParaRPr lang="en-US" sz="2600"/>
          </a:p>
          <a:p>
            <a:pPr lvl="1"/>
            <a:r>
              <a:rPr lang="en-US" sz="2600"/>
              <a:t>17% were </a:t>
            </a:r>
            <a:r>
              <a:rPr lang="en-US" sz="2600" smtClean="0"/>
              <a:t>disgruntled.</a:t>
            </a:r>
            <a:endParaRPr lang="en-US" sz="2600"/>
          </a:p>
          <a:p>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64</a:t>
            </a:fld>
            <a:endParaRPr lang="en-US"/>
          </a:p>
        </p:txBody>
      </p:sp>
    </p:spTree>
    <p:extLst>
      <p:ext uri="{BB962C8B-B14F-4D97-AF65-F5344CB8AC3E}">
        <p14:creationId xmlns:p14="http://schemas.microsoft.com/office/powerpoint/2010/main" val="44209797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Prevention re Insider Threat</a:t>
            </a:r>
            <a:endParaRPr lang="en-US">
              <a:solidFill>
                <a:srgbClr val="000099"/>
              </a:solidFill>
            </a:endParaRPr>
          </a:p>
        </p:txBody>
      </p:sp>
      <p:sp>
        <p:nvSpPr>
          <p:cNvPr id="3" name="Content Placeholder 2"/>
          <p:cNvSpPr>
            <a:spLocks noGrp="1"/>
          </p:cNvSpPr>
          <p:nvPr>
            <p:ph idx="1"/>
          </p:nvPr>
        </p:nvSpPr>
        <p:spPr>
          <a:xfrm>
            <a:off x="914400" y="1981200"/>
            <a:ext cx="7620000" cy="4038600"/>
          </a:xfrm>
        </p:spPr>
        <p:txBody>
          <a:bodyPr/>
          <a:lstStyle/>
          <a:p>
            <a:pPr marL="457200" lvl="1" indent="0" algn="just">
              <a:buNone/>
            </a:pPr>
            <a:r>
              <a:rPr lang="en-US" sz="3600" smtClean="0"/>
              <a:t>Vetting </a:t>
            </a:r>
            <a:r>
              <a:rPr lang="en-US" sz="3600"/>
              <a:t>employees and contractors with access</a:t>
            </a:r>
          </a:p>
          <a:p>
            <a:pPr marL="457200" lvl="1" indent="0" algn="just">
              <a:buNone/>
            </a:pPr>
            <a:r>
              <a:rPr lang="en-US" sz="3600"/>
              <a:t>Robust SOPs </a:t>
            </a:r>
            <a:r>
              <a:rPr lang="en-US" sz="3600" smtClean="0"/>
              <a:t>reviewed and signed </a:t>
            </a:r>
            <a:r>
              <a:rPr lang="en-US" sz="3600"/>
              <a:t>by employees </a:t>
            </a:r>
          </a:p>
          <a:p>
            <a:pPr marL="457200" lvl="1" indent="0" algn="just">
              <a:buNone/>
            </a:pPr>
            <a:r>
              <a:rPr lang="en-US" sz="3600" smtClean="0"/>
              <a:t>Regular and on-going </a:t>
            </a:r>
            <a:r>
              <a:rPr lang="en-US" sz="3600"/>
              <a:t>t</a:t>
            </a:r>
            <a:r>
              <a:rPr lang="en-US" sz="3600" smtClean="0"/>
              <a:t>raining</a:t>
            </a:r>
            <a:endParaRPr lang="en-US" sz="36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65</a:t>
            </a:fld>
            <a:endParaRPr lang="en-US"/>
          </a:p>
        </p:txBody>
      </p:sp>
    </p:spTree>
    <p:extLst>
      <p:ext uri="{BB962C8B-B14F-4D97-AF65-F5344CB8AC3E}">
        <p14:creationId xmlns:p14="http://schemas.microsoft.com/office/powerpoint/2010/main" val="256694790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What Needs To Be Done?</a:t>
            </a:r>
            <a:endParaRPr lang="en-US">
              <a:solidFill>
                <a:srgbClr val="000099"/>
              </a:solidFill>
            </a:endParaRPr>
          </a:p>
        </p:txBody>
      </p:sp>
      <p:sp>
        <p:nvSpPr>
          <p:cNvPr id="3" name="Content Placeholder 2"/>
          <p:cNvSpPr>
            <a:spLocks noGrp="1"/>
          </p:cNvSpPr>
          <p:nvPr>
            <p:ph idx="1"/>
          </p:nvPr>
        </p:nvSpPr>
        <p:spPr/>
        <p:txBody>
          <a:bodyPr/>
          <a:lstStyle/>
          <a:p>
            <a:pPr marL="285750" indent="-285750" algn="just">
              <a:buFont typeface="Arial" panose="020b0604020202020204" pitchFamily="34" charset="0"/>
              <a:buChar char="•"/>
            </a:pPr>
            <a:r>
              <a:rPr lang="en-GB" sz="3200" smtClean="0"/>
              <a:t>Increased </a:t>
            </a:r>
            <a:r>
              <a:rPr lang="en-GB" sz="3200"/>
              <a:t>awareness </a:t>
            </a:r>
            <a:r>
              <a:rPr lang="en-GB" sz="3200" smtClean="0"/>
              <a:t>re the real threat picture.</a:t>
            </a:r>
            <a:endParaRPr lang="en-GB" sz="3200"/>
          </a:p>
          <a:p>
            <a:pPr marL="285750" indent="-285750" algn="just">
              <a:buFont typeface="Arial" panose="020b0604020202020204" pitchFamily="34" charset="0"/>
              <a:buChar char="•"/>
            </a:pPr>
            <a:r>
              <a:rPr lang="en-GB" sz="3200" smtClean="0"/>
              <a:t>Develop plans and counter-measures. </a:t>
            </a:r>
            <a:endParaRPr lang="en-GB" sz="3200"/>
          </a:p>
          <a:p>
            <a:pPr marL="285750" indent="-285750" algn="just">
              <a:buFont typeface="Arial" panose="020b0604020202020204" pitchFamily="34" charset="0"/>
              <a:buChar char="•"/>
            </a:pPr>
            <a:r>
              <a:rPr lang="en-GB" sz="3200" smtClean="0"/>
              <a:t>Improved </a:t>
            </a:r>
            <a:r>
              <a:rPr lang="en-GB" sz="3200"/>
              <a:t>training </a:t>
            </a:r>
            <a:r>
              <a:rPr lang="en-GB" sz="3200" smtClean="0"/>
              <a:t>and awareness –</a:t>
            </a:r>
          </a:p>
          <a:p>
            <a:pPr marL="685800" lvl="1" algn="just">
              <a:buFont typeface="Arial" panose="020b0604020202020204" pitchFamily="34" charset="0"/>
              <a:buChar char="•"/>
            </a:pPr>
            <a:r>
              <a:rPr lang="en-GB" smtClean="0"/>
              <a:t>C-level plus all staff and vendors.</a:t>
            </a:r>
            <a:endParaRPr lang="en-GB"/>
          </a:p>
          <a:p>
            <a:pPr marL="285750" indent="-285750">
              <a:buFont typeface="Arial" panose="020b0604020202020204" pitchFamily="34" charset="0"/>
              <a:buChar char="•"/>
            </a:pPr>
            <a:endParaRPr lang="en-GB" sz="32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66</a:t>
            </a:fld>
            <a:endParaRPr lang="en-US"/>
          </a:p>
        </p:txBody>
      </p:sp>
    </p:spTree>
    <p:extLst>
      <p:ext uri="{BB962C8B-B14F-4D97-AF65-F5344CB8AC3E}">
        <p14:creationId xmlns:p14="http://schemas.microsoft.com/office/powerpoint/2010/main" val="128000619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Categories of Laws At Issue</a:t>
            </a:r>
            <a:endParaRPr lang="en-US">
              <a:solidFill>
                <a:srgbClr val="000099"/>
              </a:solidFill>
            </a:endParaRPr>
          </a:p>
        </p:txBody>
      </p:sp>
      <p:sp>
        <p:nvSpPr>
          <p:cNvPr id="3" name="Content Placeholder 2"/>
          <p:cNvSpPr>
            <a:spLocks noGrp="1"/>
          </p:cNvSpPr>
          <p:nvPr>
            <p:ph idx="1"/>
          </p:nvPr>
        </p:nvSpPr>
        <p:spPr>
          <a:xfrm>
            <a:off x="1524000" y="1676400"/>
            <a:ext cx="7010400" cy="4267200"/>
          </a:xfrm>
        </p:spPr>
        <p:txBody>
          <a:bodyPr/>
          <a:lstStyle/>
          <a:p>
            <a:r>
              <a:rPr lang="en-US" sz="3200"/>
              <a:t>P</a:t>
            </a:r>
            <a:r>
              <a:rPr lang="en-US" sz="3200" smtClean="0"/>
              <a:t>rivacy laws and policies (including your website). </a:t>
            </a:r>
          </a:p>
          <a:p>
            <a:r>
              <a:rPr lang="en-US" sz="3200" smtClean="0"/>
              <a:t>Recording statutes. </a:t>
            </a:r>
          </a:p>
          <a:p>
            <a:r>
              <a:rPr lang="en-US" sz="3200" smtClean="0"/>
              <a:t>Telemarketing </a:t>
            </a:r>
            <a:r>
              <a:rPr lang="en-US" sz="3200"/>
              <a:t>and </a:t>
            </a:r>
            <a:r>
              <a:rPr lang="en-US" sz="3200" smtClean="0"/>
              <a:t>telephone sales.</a:t>
            </a:r>
            <a:endParaRPr lang="en-US" sz="3200"/>
          </a:p>
          <a:p>
            <a:r>
              <a:rPr lang="en-US" sz="3200"/>
              <a:t>CAN-SPAM Act of 2003 (unsolicited emails</a:t>
            </a:r>
            <a:r>
              <a:rPr lang="en-US" sz="3200" smtClean="0"/>
              <a:t>).</a:t>
            </a:r>
            <a:endParaRPr lang="en-US" sz="3200"/>
          </a:p>
          <a:p>
            <a:r>
              <a:rPr lang="en-US" sz="3200"/>
              <a:t>Fair Credit Reporting Act (FCRA</a:t>
            </a:r>
            <a:r>
              <a:rPr lang="en-US" sz="3200" smtClean="0"/>
              <a:t>).</a:t>
            </a:r>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67</a:t>
            </a:fld>
            <a:endParaRPr lang="en-US"/>
          </a:p>
        </p:txBody>
      </p:sp>
    </p:spTree>
    <p:extLst>
      <p:ext uri="{BB962C8B-B14F-4D97-AF65-F5344CB8AC3E}">
        <p14:creationId xmlns:p14="http://schemas.microsoft.com/office/powerpoint/2010/main" val="50666912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Your Contracts</a:t>
            </a:r>
            <a:endParaRPr lang="en-US">
              <a:solidFill>
                <a:srgbClr val="000099"/>
              </a:solidFill>
            </a:endParaRPr>
          </a:p>
        </p:txBody>
      </p:sp>
      <p:sp>
        <p:nvSpPr>
          <p:cNvPr id="3" name="Content Placeholder 2"/>
          <p:cNvSpPr>
            <a:spLocks noGrp="1"/>
          </p:cNvSpPr>
          <p:nvPr>
            <p:ph idx="1"/>
          </p:nvPr>
        </p:nvSpPr>
        <p:spPr>
          <a:xfrm>
            <a:off x="1524000" y="1371600"/>
            <a:ext cx="7010400" cy="4114800"/>
          </a:xfrm>
        </p:spPr>
        <p:txBody>
          <a:bodyPr/>
          <a:lstStyle/>
          <a:p>
            <a:r>
              <a:rPr lang="en-US" smtClean="0"/>
              <a:t>Customer </a:t>
            </a:r>
            <a:r>
              <a:rPr lang="en-US"/>
              <a:t>Agreement</a:t>
            </a:r>
            <a:r>
              <a:rPr lang="en-US" smtClean="0"/>
              <a:t>:</a:t>
            </a:r>
          </a:p>
          <a:p>
            <a:pPr lvl="1"/>
            <a:r>
              <a:rPr lang="en-US" smtClean="0"/>
              <a:t>Privacy provisions</a:t>
            </a:r>
            <a:endParaRPr lang="en-US"/>
          </a:p>
          <a:p>
            <a:pPr lvl="1"/>
            <a:r>
              <a:rPr lang="en-US"/>
              <a:t>Limitation of </a:t>
            </a:r>
            <a:r>
              <a:rPr lang="en-US" smtClean="0"/>
              <a:t>liability</a:t>
            </a:r>
            <a:endParaRPr lang="en-US"/>
          </a:p>
          <a:p>
            <a:pPr lvl="1"/>
            <a:r>
              <a:rPr lang="en-US"/>
              <a:t>Specific risks </a:t>
            </a:r>
            <a:r>
              <a:rPr lang="en-US" smtClean="0"/>
              <a:t>re </a:t>
            </a:r>
            <a:r>
              <a:rPr lang="en-US"/>
              <a:t>data breach </a:t>
            </a:r>
          </a:p>
          <a:p>
            <a:pPr lvl="1"/>
            <a:r>
              <a:rPr lang="en-US"/>
              <a:t>Disclosures/disclaimers regarding data risks</a:t>
            </a:r>
          </a:p>
          <a:p>
            <a:pPr lvl="1"/>
            <a:r>
              <a:rPr lang="en-US"/>
              <a:t>Minimize sensitive data </a:t>
            </a:r>
            <a:r>
              <a:rPr lang="en-US" smtClean="0"/>
              <a:t>retained</a:t>
            </a:r>
            <a:endParaRPr lang="en-US"/>
          </a:p>
          <a:p>
            <a:pPr lvl="1"/>
            <a:r>
              <a:rPr lang="en-US"/>
              <a:t>Consent to recording</a:t>
            </a:r>
          </a:p>
          <a:p>
            <a:r>
              <a:rPr lang="en-US"/>
              <a:t>Electronic Contracts/Signature</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68</a:t>
            </a:fld>
            <a:endParaRPr lang="en-US"/>
          </a:p>
        </p:txBody>
      </p:sp>
    </p:spTree>
    <p:extLst>
      <p:ext uri="{BB962C8B-B14F-4D97-AF65-F5344CB8AC3E}">
        <p14:creationId xmlns:p14="http://schemas.microsoft.com/office/powerpoint/2010/main" val="262996820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More Thoughts</a:t>
            </a:r>
            <a:endParaRPr lang="en-US">
              <a:solidFill>
                <a:srgbClr val="000099"/>
              </a:solidFill>
            </a:endParaRPr>
          </a:p>
        </p:txBody>
      </p:sp>
      <p:sp>
        <p:nvSpPr>
          <p:cNvPr id="3" name="Content Placeholder 2"/>
          <p:cNvSpPr>
            <a:spLocks noGrp="1"/>
          </p:cNvSpPr>
          <p:nvPr>
            <p:ph idx="1"/>
          </p:nvPr>
        </p:nvSpPr>
        <p:spPr/>
        <p:txBody>
          <a:bodyPr/>
          <a:lstStyle/>
          <a:p>
            <a:pPr marL="0" indent="0" algn="just">
              <a:buNone/>
            </a:pPr>
            <a:r>
              <a:rPr lang="en-GB" sz="2800" smtClean="0"/>
              <a:t>Should there be industrywide cybersecurity standards?</a:t>
            </a:r>
            <a:endParaRPr lang="en-GB" sz="2800"/>
          </a:p>
          <a:p>
            <a:pPr marL="0" indent="0" algn="just">
              <a:buNone/>
            </a:pPr>
            <a:endParaRPr lang="en-GB" sz="2800" smtClean="0"/>
          </a:p>
          <a:p>
            <a:pPr marL="0" indent="0" algn="just">
              <a:buNone/>
            </a:pPr>
            <a:r>
              <a:rPr lang="en-GB" sz="2800" smtClean="0"/>
              <a:t>Given the current anti-trust and other limitations, should a </a:t>
            </a:r>
            <a:r>
              <a:rPr lang="en-GB" sz="2800"/>
              <a:t>trusted environment </a:t>
            </a:r>
            <a:r>
              <a:rPr lang="en-GB" sz="2800" smtClean="0"/>
              <a:t>be created in which companies may </a:t>
            </a:r>
            <a:r>
              <a:rPr lang="en-GB" sz="2800"/>
              <a:t>share cyber attack </a:t>
            </a:r>
            <a:r>
              <a:rPr lang="en-GB" sz="2800" smtClean="0"/>
              <a:t>information?</a:t>
            </a:r>
          </a:p>
          <a:p>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69</a:t>
            </a:fld>
            <a:endParaRPr lang="en-US"/>
          </a:p>
        </p:txBody>
      </p:sp>
    </p:spTree>
    <p:extLst>
      <p:ext uri="{BB962C8B-B14F-4D97-AF65-F5344CB8AC3E}">
        <p14:creationId xmlns:p14="http://schemas.microsoft.com/office/powerpoint/2010/main" val="32167791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        Key Issues</a:t>
            </a:r>
            <a:endParaRPr lang="en-US">
              <a:solidFill>
                <a:srgbClr val="000099"/>
              </a:solidFill>
            </a:endParaRP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7</a:t>
            </a:fld>
            <a:endParaRPr lang="en-US"/>
          </a:p>
        </p:txBody>
      </p:sp>
      <p:grpSp>
        <p:nvGrpSpPr>
          <p:cNvPr id="6" name="Group 5"/>
          <p:cNvGrpSpPr/>
          <p:nvPr/>
        </p:nvGrpSpPr>
        <p:grpSpPr>
          <a:xfrm>
            <a:off x="2438400" y="1850467"/>
            <a:ext cx="6466517" cy="4705402"/>
            <a:chOff x="762000" y="1560257"/>
            <a:chExt cx="7696200" cy="4307143"/>
          </a:xfrm>
        </p:grpSpPr>
        <p:grpSp>
          <p:nvGrpSpPr>
            <p:cNvPr id="7" name="Group 14342"/>
            <p:cNvGrpSpPr/>
            <p:nvPr/>
          </p:nvGrpSpPr>
          <p:grpSpPr>
            <a:xfrm>
              <a:off x="762000" y="1560257"/>
              <a:ext cx="1970088" cy="1614488"/>
              <a:chOff x="1889898" y="1949151"/>
              <a:chExt cx="1732004" cy="1295400"/>
            </a:xfrm>
          </p:grpSpPr>
          <p:sp>
            <p:nvSpPr>
              <p:cNvPr id="26" name="Hexagon 25"/>
              <p:cNvSpPr/>
              <p:nvPr/>
            </p:nvSpPr>
            <p:spPr>
              <a:xfrm>
                <a:off x="2023925" y="1949151"/>
                <a:ext cx="1447291" cy="1295400"/>
              </a:xfrm>
              <a:prstGeom prst="hexagon">
                <a:avLst/>
              </a:prstGeom>
              <a:solidFill>
                <a:srgbClr val="A10F2E"/>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p>
            </p:txBody>
          </p:sp>
          <p:sp>
            <p:nvSpPr>
              <p:cNvPr id="27" name="TextBox 26"/>
              <p:cNvSpPr txBox="1"/>
              <p:nvPr/>
            </p:nvSpPr>
            <p:spPr>
              <a:xfrm>
                <a:off x="1889898" y="2428285"/>
                <a:ext cx="1732004" cy="370660"/>
              </a:xfrm>
              <a:prstGeom prst="rect">
                <a:avLst/>
              </a:prstGeom>
              <a:noFill/>
            </p:spPr>
            <p:txBody>
              <a:bodyPr>
                <a:spAutoFit/>
              </a:bodyPr>
              <a:lstStyle/>
              <a:p>
                <a:pPr algn="ctr"/>
                <a:r>
                  <a:rPr lang="en-US" sz="1800" b="1">
                    <a:solidFill>
                      <a:schemeClr val="bg1"/>
                    </a:solidFill>
                    <a:latin typeface="+mn-lt"/>
                  </a:rPr>
                  <a:t>PRIVACY</a:t>
                </a:r>
              </a:p>
            </p:txBody>
          </p:sp>
        </p:grpSp>
        <p:grpSp>
          <p:nvGrpSpPr>
            <p:cNvPr id="8" name="Group 14339"/>
            <p:cNvGrpSpPr/>
            <p:nvPr/>
          </p:nvGrpSpPr>
          <p:grpSpPr>
            <a:xfrm>
              <a:off x="2097088" y="2468593"/>
              <a:ext cx="1970087" cy="1616075"/>
              <a:chOff x="3063378" y="2678477"/>
              <a:chExt cx="1732004" cy="1295400"/>
            </a:xfrm>
          </p:grpSpPr>
          <p:sp>
            <p:nvSpPr>
              <p:cNvPr id="24" name="Hexagon 23"/>
              <p:cNvSpPr/>
              <p:nvPr/>
            </p:nvSpPr>
            <p:spPr>
              <a:xfrm>
                <a:off x="3197435" y="2678477"/>
                <a:ext cx="1447291" cy="1295400"/>
              </a:xfrm>
              <a:prstGeom prst="hexagon">
                <a:avLst/>
              </a:prstGeom>
              <a:solidFill>
                <a:srgbClr val="A10F2E"/>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p>
            </p:txBody>
          </p:sp>
          <p:sp>
            <p:nvSpPr>
              <p:cNvPr id="25" name="TextBox 24"/>
              <p:cNvSpPr txBox="1"/>
              <p:nvPr/>
            </p:nvSpPr>
            <p:spPr>
              <a:xfrm>
                <a:off x="3063378" y="3114918"/>
                <a:ext cx="1732004" cy="285901"/>
              </a:xfrm>
              <a:prstGeom prst="rect">
                <a:avLst/>
              </a:prstGeom>
              <a:noFill/>
            </p:spPr>
            <p:txBody>
              <a:bodyPr>
                <a:spAutoFit/>
              </a:bodyPr>
              <a:lstStyle/>
              <a:p>
                <a:pPr algn="ctr"/>
                <a:r>
                  <a:rPr lang="en-US" sz="1800" b="1" smtClean="0">
                    <a:solidFill>
                      <a:schemeClr val="bg1"/>
                    </a:solidFill>
                    <a:latin typeface="+mn-lt"/>
                  </a:rPr>
                  <a:t>IP</a:t>
                </a:r>
                <a:endParaRPr lang="en-US" sz="1800" b="1">
                  <a:solidFill>
                    <a:schemeClr val="bg1"/>
                  </a:solidFill>
                  <a:latin typeface="+mn-lt"/>
                </a:endParaRPr>
              </a:p>
            </p:txBody>
          </p:sp>
        </p:grpSp>
        <p:grpSp>
          <p:nvGrpSpPr>
            <p:cNvPr id="9" name="Group 14341"/>
            <p:cNvGrpSpPr/>
            <p:nvPr/>
          </p:nvGrpSpPr>
          <p:grpSpPr>
            <a:xfrm>
              <a:off x="762000" y="3284538"/>
              <a:ext cx="1970088" cy="1614487"/>
              <a:chOff x="1890036" y="3332480"/>
              <a:chExt cx="1732004" cy="1295400"/>
            </a:xfrm>
          </p:grpSpPr>
          <p:sp>
            <p:nvSpPr>
              <p:cNvPr id="22" name="Hexagon 21"/>
              <p:cNvSpPr/>
              <p:nvPr/>
            </p:nvSpPr>
            <p:spPr>
              <a:xfrm>
                <a:off x="2032392" y="3332480"/>
                <a:ext cx="1447291" cy="1295400"/>
              </a:xfrm>
              <a:prstGeom prst="hexagon">
                <a:avLst/>
              </a:prstGeom>
              <a:solidFill>
                <a:srgbClr val="A10F2E"/>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p>
            </p:txBody>
          </p:sp>
          <p:sp>
            <p:nvSpPr>
              <p:cNvPr id="23" name="TextBox 22"/>
              <p:cNvSpPr txBox="1"/>
              <p:nvPr/>
            </p:nvSpPr>
            <p:spPr>
              <a:xfrm>
                <a:off x="1890036" y="3724448"/>
                <a:ext cx="1732004" cy="518590"/>
              </a:xfrm>
              <a:prstGeom prst="rect">
                <a:avLst/>
              </a:prstGeom>
              <a:noFill/>
            </p:spPr>
            <p:txBody>
              <a:bodyPr>
                <a:spAutoFit/>
              </a:bodyPr>
              <a:lstStyle/>
              <a:p>
                <a:pPr algn="ctr"/>
                <a:r>
                  <a:rPr lang="en-US" sz="1800" b="1">
                    <a:solidFill>
                      <a:schemeClr val="bg1"/>
                    </a:solidFill>
                    <a:latin typeface="+mn-lt"/>
                  </a:rPr>
                  <a:t>PRODUCT </a:t>
                </a:r>
                <a:endParaRPr lang="en-US" sz="1800" b="1" smtClean="0">
                  <a:solidFill>
                    <a:schemeClr val="bg1"/>
                  </a:solidFill>
                  <a:latin typeface="+mn-lt"/>
                </a:endParaRPr>
              </a:p>
              <a:p>
                <a:pPr algn="ctr"/>
                <a:r>
                  <a:rPr lang="en-US" sz="1800" b="1" smtClean="0">
                    <a:solidFill>
                      <a:schemeClr val="bg1"/>
                    </a:solidFill>
                    <a:latin typeface="+mn-lt"/>
                  </a:rPr>
                  <a:t>SAFETY</a:t>
                </a:r>
                <a:endParaRPr lang="en-US" sz="1800" b="1">
                  <a:solidFill>
                    <a:schemeClr val="bg1"/>
                  </a:solidFill>
                  <a:latin typeface="+mn-lt"/>
                </a:endParaRPr>
              </a:p>
            </p:txBody>
          </p:sp>
        </p:grpSp>
        <p:sp>
          <p:nvSpPr>
            <p:cNvPr id="10" name="TextBox 9"/>
            <p:cNvSpPr txBox="1"/>
            <p:nvPr/>
          </p:nvSpPr>
          <p:spPr>
            <a:xfrm>
              <a:off x="2270124" y="4402139"/>
              <a:ext cx="1631950" cy="923330"/>
            </a:xfrm>
            <a:prstGeom prst="rect">
              <a:avLst/>
            </a:prstGeom>
            <a:noFill/>
          </p:spPr>
          <p:txBody>
            <a:bodyPr>
              <a:spAutoFit/>
            </a:bodyPr>
            <a:lstStyle/>
            <a:p>
              <a:pPr algn="ctr"/>
              <a:endParaRPr lang="en-US" sz="1800" b="1" smtClean="0">
                <a:solidFill>
                  <a:schemeClr val="bg1"/>
                </a:solidFill>
                <a:latin typeface="+mn-lt"/>
              </a:endParaRPr>
            </a:p>
            <a:p>
              <a:pPr algn="ctr"/>
              <a:r>
                <a:rPr lang="en-US" b="1" smtClean="0">
                  <a:solidFill>
                    <a:schemeClr val="bg1"/>
                  </a:solidFill>
                  <a:latin typeface="+mn-lt"/>
                </a:rPr>
                <a:t>BUSINESS SECRETS</a:t>
              </a:r>
              <a:endParaRPr lang="en-US" sz="1800" b="1">
                <a:solidFill>
                  <a:schemeClr val="bg1"/>
                </a:solidFill>
                <a:latin typeface="+mn-lt"/>
              </a:endParaRPr>
            </a:p>
          </p:txBody>
        </p:sp>
        <p:grpSp>
          <p:nvGrpSpPr>
            <p:cNvPr id="11" name="Group 14338"/>
            <p:cNvGrpSpPr/>
            <p:nvPr/>
          </p:nvGrpSpPr>
          <p:grpSpPr>
            <a:xfrm>
              <a:off x="3449638" y="1631950"/>
              <a:ext cx="1971675" cy="1614488"/>
              <a:chOff x="4251960" y="2006600"/>
              <a:chExt cx="1732004" cy="1295400"/>
            </a:xfrm>
          </p:grpSpPr>
          <p:sp>
            <p:nvSpPr>
              <p:cNvPr id="20" name="Hexagon 19"/>
              <p:cNvSpPr/>
              <p:nvPr/>
            </p:nvSpPr>
            <p:spPr>
              <a:xfrm>
                <a:off x="4394202" y="2006600"/>
                <a:ext cx="1447520" cy="1295400"/>
              </a:xfrm>
              <a:prstGeom prst="hexagon">
                <a:avLst/>
              </a:prstGeom>
              <a:solidFill>
                <a:srgbClr val="A10F2E"/>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p>
            </p:txBody>
          </p:sp>
          <p:sp>
            <p:nvSpPr>
              <p:cNvPr id="21" name="TextBox 20"/>
              <p:cNvSpPr txBox="1"/>
              <p:nvPr/>
            </p:nvSpPr>
            <p:spPr>
              <a:xfrm>
                <a:off x="4251960" y="2453685"/>
                <a:ext cx="1732004" cy="286182"/>
              </a:xfrm>
              <a:prstGeom prst="rect">
                <a:avLst/>
              </a:prstGeom>
              <a:noFill/>
            </p:spPr>
            <p:txBody>
              <a:bodyPr>
                <a:spAutoFit/>
              </a:bodyPr>
              <a:lstStyle/>
              <a:p>
                <a:pPr algn="ctr"/>
                <a:r>
                  <a:rPr lang="en-US" b="1" smtClean="0">
                    <a:solidFill>
                      <a:schemeClr val="bg1"/>
                    </a:solidFill>
                    <a:latin typeface="+mn-lt"/>
                  </a:rPr>
                  <a:t>SECURITY</a:t>
                </a:r>
                <a:endParaRPr lang="en-US" sz="1800" b="1">
                  <a:solidFill>
                    <a:schemeClr val="bg1"/>
                  </a:solidFill>
                  <a:latin typeface="+mn-lt"/>
                </a:endParaRPr>
              </a:p>
            </p:txBody>
          </p:sp>
        </p:grpSp>
        <p:grpSp>
          <p:nvGrpSpPr>
            <p:cNvPr id="13" name="Group 14336"/>
            <p:cNvGrpSpPr/>
            <p:nvPr/>
          </p:nvGrpSpPr>
          <p:grpSpPr>
            <a:xfrm>
              <a:off x="3425824" y="3316288"/>
              <a:ext cx="1971675" cy="1614487"/>
              <a:chOff x="4231777" y="3357880"/>
              <a:chExt cx="1732004" cy="1295400"/>
            </a:xfrm>
          </p:grpSpPr>
          <p:sp>
            <p:nvSpPr>
              <p:cNvPr id="18" name="Hexagon 17"/>
              <p:cNvSpPr/>
              <p:nvPr/>
            </p:nvSpPr>
            <p:spPr>
              <a:xfrm>
                <a:off x="4374020" y="3357880"/>
                <a:ext cx="1447520" cy="1295400"/>
              </a:xfrm>
              <a:prstGeom prst="hexagon">
                <a:avLst/>
              </a:prstGeom>
              <a:solidFill>
                <a:srgbClr val="A10F2E"/>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p>
            </p:txBody>
          </p:sp>
          <p:sp>
            <p:nvSpPr>
              <p:cNvPr id="19" name="TextBox 18"/>
              <p:cNvSpPr txBox="1"/>
              <p:nvPr/>
            </p:nvSpPr>
            <p:spPr>
              <a:xfrm>
                <a:off x="4231777" y="3741276"/>
                <a:ext cx="1732004" cy="715455"/>
              </a:xfrm>
              <a:prstGeom prst="rect">
                <a:avLst/>
              </a:prstGeom>
              <a:noFill/>
            </p:spPr>
            <p:txBody>
              <a:bodyPr>
                <a:spAutoFit/>
              </a:bodyPr>
              <a:lstStyle/>
              <a:p>
                <a:pPr algn="ctr"/>
                <a:r>
                  <a:rPr lang="en-US" sz="1800" b="1" smtClean="0">
                    <a:solidFill>
                      <a:schemeClr val="bg1"/>
                    </a:solidFill>
                    <a:latin typeface="+mn-lt"/>
                  </a:rPr>
                  <a:t>BUSINESS SECRETS	</a:t>
                </a:r>
                <a:endParaRPr lang="en-US" sz="1800" b="1">
                  <a:solidFill>
                    <a:schemeClr val="bg1"/>
                  </a:solidFill>
                  <a:latin typeface="+mn-lt"/>
                </a:endParaRPr>
              </a:p>
            </p:txBody>
          </p:sp>
        </p:grpSp>
        <p:sp>
          <p:nvSpPr>
            <p:cNvPr id="14" name="TextBox 13"/>
            <p:cNvSpPr txBox="1"/>
            <p:nvPr/>
          </p:nvSpPr>
          <p:spPr>
            <a:xfrm>
              <a:off x="4751388" y="4733928"/>
              <a:ext cx="1970087" cy="646331"/>
            </a:xfrm>
            <a:prstGeom prst="rect">
              <a:avLst/>
            </a:prstGeom>
            <a:noFill/>
          </p:spPr>
          <p:txBody>
            <a:bodyPr>
              <a:spAutoFit/>
            </a:bodyPr>
            <a:lstStyle/>
            <a:p>
              <a:pPr algn="ctr"/>
              <a:r>
                <a:rPr lang="en-US" b="1" smtClean="0">
                  <a:solidFill>
                    <a:schemeClr val="bg1"/>
                  </a:solidFill>
                  <a:latin typeface="+mn-lt"/>
                </a:rPr>
                <a:t>BUSINESS SECRETS</a:t>
              </a:r>
              <a:endParaRPr lang="en-US" sz="1800" b="1">
                <a:solidFill>
                  <a:schemeClr val="bg1"/>
                </a:solidFill>
                <a:latin typeface="+mn-lt"/>
              </a:endParaRPr>
            </a:p>
          </p:txBody>
        </p:sp>
        <p:sp>
          <p:nvSpPr>
            <p:cNvPr id="15" name="TextBox 14"/>
            <p:cNvSpPr txBox="1"/>
            <p:nvPr/>
          </p:nvSpPr>
          <p:spPr>
            <a:xfrm>
              <a:off x="6080125" y="3794123"/>
              <a:ext cx="2225675" cy="646331"/>
            </a:xfrm>
            <a:prstGeom prst="rect">
              <a:avLst/>
            </a:prstGeom>
            <a:noFill/>
          </p:spPr>
          <p:txBody>
            <a:bodyPr>
              <a:spAutoFit/>
            </a:bodyPr>
            <a:lstStyle/>
            <a:p>
              <a:pPr algn="ctr"/>
              <a:r>
                <a:rPr lang="en-US" sz="1800" b="1" smtClean="0">
                  <a:solidFill>
                    <a:schemeClr val="bg1"/>
                  </a:solidFill>
                  <a:latin typeface="+mn-lt"/>
                </a:rPr>
                <a:t>DELIVERY </a:t>
              </a:r>
              <a:r>
                <a:rPr lang="en-US" sz="1800" b="1">
                  <a:solidFill>
                    <a:schemeClr val="bg1"/>
                  </a:solidFill>
                  <a:latin typeface="+mn-lt"/>
                </a:rPr>
                <a:t>SERVICES</a:t>
              </a:r>
            </a:p>
          </p:txBody>
        </p:sp>
        <p:sp>
          <p:nvSpPr>
            <p:cNvPr id="16" name="TextBox 15"/>
            <p:cNvSpPr txBox="1"/>
            <p:nvPr/>
          </p:nvSpPr>
          <p:spPr>
            <a:xfrm>
              <a:off x="6232525" y="5062538"/>
              <a:ext cx="2225675" cy="804862"/>
            </a:xfrm>
            <a:prstGeom prst="rect">
              <a:avLst/>
            </a:prstGeom>
            <a:noFill/>
          </p:spPr>
          <p:txBody>
            <a:bodyPr>
              <a:spAutoFit/>
            </a:bodyPr>
            <a:lstStyle/>
            <a:p>
              <a:pPr algn="ctr"/>
              <a:r>
                <a:rPr lang="en-US" sz="1800" b="1">
                  <a:solidFill>
                    <a:schemeClr val="bg1"/>
                  </a:solidFill>
                  <a:latin typeface="+mn-lt"/>
                </a:rPr>
                <a:t>POSTAL SERVICES</a:t>
              </a:r>
            </a:p>
          </p:txBody>
        </p:sp>
        <p:sp>
          <p:nvSpPr>
            <p:cNvPr id="17" name="TextBox 16"/>
            <p:cNvSpPr txBox="1"/>
            <p:nvPr/>
          </p:nvSpPr>
          <p:spPr>
            <a:xfrm>
              <a:off x="6069013" y="5383216"/>
              <a:ext cx="2225675" cy="338554"/>
            </a:xfrm>
            <a:prstGeom prst="rect">
              <a:avLst/>
            </a:prstGeom>
            <a:noFill/>
          </p:spPr>
          <p:txBody>
            <a:bodyPr>
              <a:spAutoFit/>
            </a:bodyPr>
            <a:lstStyle/>
            <a:p>
              <a:pPr algn="ctr"/>
              <a:r>
                <a:rPr lang="en-US" sz="1600" b="1" smtClean="0">
                  <a:solidFill>
                    <a:schemeClr val="bg1"/>
                  </a:solidFill>
                  <a:latin typeface="+mn-lt"/>
                </a:rPr>
                <a:t>OTHER</a:t>
              </a:r>
              <a:endParaRPr lang="en-US" sz="1600" b="1">
                <a:solidFill>
                  <a:schemeClr val="bg1"/>
                </a:solidFill>
                <a:latin typeface="+mn-lt"/>
              </a:endParaRPr>
            </a:p>
          </p:txBody>
        </p:sp>
      </p:grpSp>
    </p:spTree>
    <p:extLst>
      <p:ext uri="{BB962C8B-B14F-4D97-AF65-F5344CB8AC3E}">
        <p14:creationId xmlns:p14="http://schemas.microsoft.com/office/powerpoint/2010/main" val="352019518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Final Thought!</a:t>
            </a:r>
            <a:endParaRPr lang="en-US">
              <a:solidFill>
                <a:srgbClr val="000099"/>
              </a:solidFill>
            </a:endParaRPr>
          </a:p>
        </p:txBody>
      </p:sp>
      <p:sp>
        <p:nvSpPr>
          <p:cNvPr id="3" name="Content Placeholder 2"/>
          <p:cNvSpPr>
            <a:spLocks noGrp="1"/>
          </p:cNvSpPr>
          <p:nvPr>
            <p:ph idx="1"/>
          </p:nvPr>
        </p:nvSpPr>
        <p:spPr/>
        <p:txBody>
          <a:bodyPr/>
          <a:lstStyle/>
          <a:p>
            <a:pPr marL="0" indent="0">
              <a:buNone/>
            </a:pPr>
            <a:r>
              <a:rPr lang="en-GB" sz="3200"/>
              <a:t>Should C-TPAT/AEO be expanded to include cybersecurity? </a:t>
            </a:r>
            <a:endParaRPr lang="en-GB" sz="3200" smtClean="0"/>
          </a:p>
          <a:p>
            <a:pPr lvl="1"/>
            <a:r>
              <a:rPr lang="en-GB" smtClean="0"/>
              <a:t>No – but what else is there? </a:t>
            </a:r>
            <a:endParaRPr lang="en-US"/>
          </a:p>
          <a:p>
            <a:endParaRPr lang="en-US"/>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70</a:t>
            </a:fld>
            <a:endParaRPr lang="en-US"/>
          </a:p>
        </p:txBody>
      </p:sp>
    </p:spTree>
    <p:extLst>
      <p:ext uri="{BB962C8B-B14F-4D97-AF65-F5344CB8AC3E}">
        <p14:creationId xmlns:p14="http://schemas.microsoft.com/office/powerpoint/2010/main" val="4070428796"/>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438400"/>
            <a:ext cx="7010400" cy="1527175"/>
          </a:xfrm>
        </p:spPr>
        <p:txBody>
          <a:bodyPr/>
          <a:lstStyle/>
          <a:p>
            <a:pPr algn="ctr"/>
            <a:r>
              <a:rPr lang="en-US" sz="3600" smtClean="0">
                <a:solidFill>
                  <a:srgbClr val="000099"/>
                </a:solidFill>
              </a:rPr>
              <a:t>Deals are no longer just about quality, cost and delivery date</a:t>
            </a:r>
            <a:endParaRPr lang="en-US" sz="3600">
              <a:solidFill>
                <a:srgbClr val="000099"/>
              </a:solidFill>
            </a:endParaRP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3FC4554A-87C0-4C4F-8A25-33885F2B17BF}" type="slidenum">
              <a:rPr lang="en-US" smtClean="0"/>
              <a:t>71</a:t>
            </a:fld>
          </a:p>
        </p:txBody>
      </p:sp>
    </p:spTree>
    <p:extLst>
      <p:ext uri="{BB962C8B-B14F-4D97-AF65-F5344CB8AC3E}">
        <p14:creationId xmlns:p14="http://schemas.microsoft.com/office/powerpoint/2010/main" val="264491050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0"/>
            <a:ext cx="7010400" cy="1527175"/>
          </a:xfrm>
        </p:spPr>
        <p:txBody>
          <a:bodyPr/>
          <a:lstStyle/>
          <a:p>
            <a:pPr algn="ctr"/>
            <a:r>
              <a:rPr lang="en-US" smtClean="0">
                <a:solidFill>
                  <a:srgbClr val="000099"/>
                </a:solidFill>
              </a:rPr>
              <a:t>It Really Is All About </a:t>
            </a:r>
            <a:br>
              <a:rPr lang="en-US" smtClean="0">
                <a:solidFill>
                  <a:srgbClr val="000099"/>
                </a:solidFill>
              </a:rPr>
            </a:br>
            <a:r>
              <a:rPr lang="en-US" smtClean="0">
                <a:solidFill>
                  <a:srgbClr val="000099"/>
                </a:solidFill>
              </a:rPr>
              <a:t>Due Diligence</a:t>
            </a:r>
            <a:endParaRPr lang="en-US">
              <a:solidFill>
                <a:srgbClr val="000099"/>
              </a:solidFill>
            </a:endParaRP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72</a:t>
            </a:fld>
            <a:endParaRPr lang="en-US"/>
          </a:p>
        </p:txBody>
      </p:sp>
    </p:spTree>
    <p:extLst>
      <p:ext uri="{BB962C8B-B14F-4D97-AF65-F5344CB8AC3E}">
        <p14:creationId xmlns:p14="http://schemas.microsoft.com/office/powerpoint/2010/main" val="344844299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p:blipFill>
        <p:spPr>
          <a:xfrm>
            <a:off x="1447800" y="76200"/>
            <a:ext cx="6248400" cy="595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4"/>
          <p:cNvSpPr>
            <a:spLocks noGrp="1"/>
          </p:cNvSpPr>
          <p:nvPr>
            <p:ph type="sldNum" sz="quarter" idx="12"/>
          </p:nvPr>
        </p:nvSpPr>
        <p:spPr>
          <a:xfrm>
            <a:off x="228600" y="6248400"/>
            <a:ext cx="1295400" cy="457200"/>
          </a:xfrm>
        </p:spPr>
        <p:txBody>
          <a:bodyPr/>
          <a:lstStyle/>
          <a:p>
            <a:fld id="{494A904B-83BA-4E56-BB9F-1B17036FF776}" type="slidenum">
              <a:rPr lang="en-US" smtClean="0"/>
              <a:t>73</a:t>
            </a:fld>
            <a:endParaRPr lang="en-US"/>
          </a:p>
        </p:txBody>
      </p:sp>
      <p:sp>
        <p:nvSpPr>
          <p:cNvPr id="4" name="Footer Placeholder 3"/>
          <p:cNvSpPr>
            <a:spLocks noGrp="1"/>
          </p:cNvSpPr>
          <p:nvPr>
            <p:ph type="ftr" sz="quarter" idx="11"/>
          </p:nvPr>
        </p:nvSpPr>
        <p:spPr>
          <a:xfrm>
            <a:off x="3276600" y="6248400"/>
            <a:ext cx="2895600" cy="457200"/>
          </a:xfrm>
        </p:spPr>
        <p:txBody>
          <a:bodyPr/>
          <a:lstStyle/>
          <a:p>
            <a:r>
              <a:rPr lang="en-US" smtClean="0"/>
              <a:t>© MS&amp;K 2015</a:t>
            </a:r>
            <a:endParaRPr lang="en-US"/>
          </a:p>
        </p:txBody>
      </p:sp>
    </p:spTree>
    <p:extLst>
      <p:ext uri="{BB962C8B-B14F-4D97-AF65-F5344CB8AC3E}">
        <p14:creationId xmlns:p14="http://schemas.microsoft.com/office/powerpoint/2010/main" val="675658677"/>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 MS&amp;K 2015</a:t>
            </a:r>
            <a:endParaRPr lang="en-US"/>
          </a:p>
        </p:txBody>
      </p:sp>
      <p:sp>
        <p:nvSpPr>
          <p:cNvPr id="5" name="Slide Number Placeholder 5"/>
          <p:cNvSpPr>
            <a:spLocks noGrp="1"/>
          </p:cNvSpPr>
          <p:nvPr>
            <p:ph type="sldNum" sz="quarter" idx="12"/>
          </p:nvPr>
        </p:nvSpPr>
        <p:spPr/>
        <p:txBody>
          <a:bodyPr/>
          <a:lstStyle/>
          <a:p>
            <a:fld id="{6C5917DE-46D3-4A31-A56F-9B721F54303E}" type="slidenum">
              <a:rPr lang="en-US"/>
              <a:t>74</a:t>
            </a:fld>
          </a:p>
        </p:txBody>
      </p:sp>
      <p:sp>
        <p:nvSpPr>
          <p:cNvPr id="194562" name="Rectangle 2"/>
          <p:cNvSpPr>
            <a:spLocks noGrp="1" noChangeArrowheads="1"/>
          </p:cNvSpPr>
          <p:nvPr>
            <p:ph type="title"/>
          </p:nvPr>
        </p:nvSpPr>
        <p:spPr>
          <a:xfrm>
            <a:off x="1524000" y="304800"/>
            <a:ext cx="6781800" cy="1371600"/>
          </a:xfrm>
        </p:spPr>
        <p:txBody>
          <a:bodyPr/>
          <a:lstStyle/>
          <a:p>
            <a:pPr algn="ctr"/>
            <a:r>
              <a:rPr lang="en-US" sz="3600" b="1">
                <a:solidFill>
                  <a:srgbClr val="000099"/>
                </a:solidFill>
                <a:latin typeface="Bernard MT Condensed" panose="02050806060905020404" pitchFamily="18" charset="0"/>
                <a:cs typeface="Aharoni" panose="02010803020104030203" pitchFamily="2" charset="-79"/>
              </a:rPr>
              <a:t>MITCHELL SILBERBERG &amp; KNUPP LLP</a:t>
            </a:r>
            <a:r>
              <a:rPr lang="en-US" sz="4400" b="1">
                <a:solidFill>
                  <a:srgbClr val="000099"/>
                </a:solidFill>
                <a:latin typeface="Bernard MT Condensed" panose="02050806060905020404" pitchFamily="18" charset="0"/>
                <a:cs typeface="Aharoni" panose="02010803020104030203" pitchFamily="2" charset="-79"/>
              </a:rPr>
              <a:t> </a:t>
            </a:r>
          </a:p>
        </p:txBody>
      </p:sp>
      <p:sp>
        <p:nvSpPr>
          <p:cNvPr id="194563" name="Rectangle 3"/>
          <p:cNvSpPr>
            <a:spLocks noGrp="1" noChangeArrowheads="1"/>
          </p:cNvSpPr>
          <p:nvPr>
            <p:ph type="body" idx="1"/>
          </p:nvPr>
        </p:nvSpPr>
        <p:spPr>
          <a:xfrm>
            <a:off x="609600" y="2133600"/>
            <a:ext cx="7848600" cy="3352800"/>
          </a:xfrm>
        </p:spPr>
        <p:txBody>
          <a:bodyPr/>
          <a:lstStyle/>
          <a:p>
            <a:pPr algn="ctr">
              <a:buFont typeface="Wingdings" pitchFamily="2" charset="2"/>
              <a:buNone/>
            </a:pPr>
            <a:r>
              <a:rPr lang="en-US" sz="2800" b="1">
                <a:solidFill>
                  <a:srgbClr val="000099"/>
                </a:solidFill>
                <a:effectLst>
                  <a:outerShdw blurRad="38100" dist="38100" dir="2700000" algn="tl">
                    <a:srgbClr val="000000">
                      <a:alpha val="43137"/>
                    </a:srgbClr>
                  </a:outerShdw>
                </a:effectLst>
              </a:rPr>
              <a:t>Website:  </a:t>
            </a:r>
            <a:r>
              <a:rPr lang="en-US" sz="2800" b="1">
                <a:solidFill>
                  <a:srgbClr val="000099"/>
                </a:solidFill>
                <a:effectLst>
                  <a:outerShdw blurRad="38100" dist="38100" dir="2700000" algn="tl">
                    <a:srgbClr val="000000">
                      <a:alpha val="43137"/>
                    </a:srgbClr>
                  </a:outerShdw>
                </a:effectLst>
              </a:rPr>
              <a:t>www.msk.com</a:t>
            </a:r>
            <a:endParaRPr lang="en-US" sz="2800" b="1">
              <a:solidFill>
                <a:srgbClr val="000099"/>
              </a:solidFill>
              <a:effectLst>
                <a:outerShdw blurRad="38100" dist="38100" dir="2700000" algn="tl">
                  <a:srgbClr val="000000">
                    <a:alpha val="43137"/>
                  </a:srgbClr>
                </a:outerShdw>
              </a:effectLst>
            </a:endParaRPr>
          </a:p>
          <a:p>
            <a:pPr algn="ctr">
              <a:buFont typeface="Wingdings" pitchFamily="2" charset="2"/>
              <a:buNone/>
            </a:pPr>
            <a:r>
              <a:rPr lang="en-US" b="1">
                <a:solidFill>
                  <a:srgbClr val="000099"/>
                </a:solidFill>
                <a:effectLst>
                  <a:outerShdw blurRad="38100" dist="38100" dir="2700000" algn="tl">
                    <a:srgbClr val="000000">
                      <a:alpha val="43137"/>
                    </a:srgbClr>
                  </a:outerShdw>
                </a:effectLst>
              </a:rPr>
              <a:t>Washington, D.C.</a:t>
            </a:r>
          </a:p>
          <a:p>
            <a:pPr algn="ctr">
              <a:buFont typeface="Wingdings" pitchFamily="2" charset="2"/>
              <a:buNone/>
            </a:pPr>
            <a:r>
              <a:rPr lang="en-US" b="1">
                <a:solidFill>
                  <a:srgbClr val="000099"/>
                </a:solidFill>
                <a:effectLst>
                  <a:outerShdw blurRad="38100" dist="38100" dir="2700000" algn="tl">
                    <a:srgbClr val="000000">
                      <a:alpha val="43137"/>
                    </a:srgbClr>
                  </a:outerShdw>
                </a:effectLst>
              </a:rPr>
              <a:t>New York, NY</a:t>
            </a:r>
          </a:p>
          <a:p>
            <a:pPr algn="ctr">
              <a:buFont typeface="Wingdings" pitchFamily="2" charset="2"/>
              <a:buNone/>
            </a:pPr>
            <a:r>
              <a:rPr lang="en-US" b="1">
                <a:solidFill>
                  <a:srgbClr val="000099"/>
                </a:solidFill>
                <a:effectLst>
                  <a:outerShdw blurRad="38100" dist="38100" dir="2700000" algn="tl">
                    <a:srgbClr val="000000">
                      <a:alpha val="43137"/>
                    </a:srgbClr>
                  </a:outerShdw>
                </a:effectLst>
              </a:rPr>
              <a:t>Los Angeles, CA</a:t>
            </a:r>
            <a:endParaRPr lang="en-US">
              <a:solidFill>
                <a:srgbClr val="000099"/>
              </a:solidFill>
              <a:effectLst>
                <a:outerShdw blurRad="38100" dist="38100" dir="2700000" algn="tl">
                  <a:srgbClr val="000000">
                    <a:alpha val="43137"/>
                  </a:srgbClr>
                </a:outerShdw>
              </a:effectLst>
            </a:endParaRPr>
          </a:p>
          <a:p>
            <a:pPr algn="ctr">
              <a:buFont typeface="Wingdings" pitchFamily="2" charset="2"/>
              <a:buNone/>
            </a:pPr>
            <a:r>
              <a:rPr lang="en-US">
                <a:solidFill>
                  <a:srgbClr val="000099"/>
                </a:solidFill>
                <a:effectLst>
                  <a:outerShdw blurRad="38100" dist="38100" dir="2700000" algn="tl">
                    <a:srgbClr val="000000">
                      <a:alpha val="43137"/>
                    </a:srgbClr>
                  </a:outerShdw>
                </a:effectLst>
              </a:rPr>
              <a:t>Office:  </a:t>
            </a:r>
            <a:r>
              <a:rPr lang="en-US" smtClean="0">
                <a:solidFill>
                  <a:srgbClr val="000099"/>
                </a:solidFill>
                <a:effectLst>
                  <a:outerShdw blurRad="38100" dist="38100" dir="2700000" algn="tl">
                    <a:srgbClr val="000000">
                      <a:alpha val="43137"/>
                    </a:srgbClr>
                  </a:outerShdw>
                </a:effectLst>
              </a:rPr>
              <a:t> 310-312-3206</a:t>
            </a:r>
            <a:br>
              <a:rPr lang="en-US">
                <a:solidFill>
                  <a:srgbClr val="000099"/>
                </a:solidFill>
                <a:effectLst>
                  <a:outerShdw blurRad="38100" dist="38100" dir="2700000" algn="tl">
                    <a:srgbClr val="000000">
                      <a:alpha val="43137"/>
                    </a:srgbClr>
                  </a:outerShdw>
                </a:effectLst>
              </a:rPr>
            </a:br>
            <a:r>
              <a:rPr lang="en-US">
                <a:solidFill>
                  <a:srgbClr val="000099"/>
                </a:solidFill>
                <a:effectLst>
                  <a:outerShdw blurRad="38100" dist="38100" dir="2700000" algn="tl">
                    <a:srgbClr val="000000">
                      <a:alpha val="43137"/>
                    </a:srgbClr>
                  </a:outerShdw>
                </a:effectLst>
              </a:rPr>
              <a:t>	       Fax:  </a:t>
            </a:r>
            <a:r>
              <a:rPr lang="en-US" smtClean="0">
                <a:solidFill>
                  <a:srgbClr val="000099"/>
                </a:solidFill>
                <a:effectLst>
                  <a:outerShdw blurRad="38100" dist="38100" dir="2700000" algn="tl">
                    <a:srgbClr val="000000">
                      <a:alpha val="43137"/>
                    </a:srgbClr>
                  </a:outerShdw>
                </a:effectLst>
              </a:rPr>
              <a:t>    310-231-8406 </a:t>
            </a:r>
            <a:r>
              <a:rPr lang="en-US"/>
              <a:t>		</a:t>
            </a:r>
            <a:endParaRPr lang="en-US" sz="3900"/>
          </a:p>
        </p:txBody>
      </p:sp>
    </p:spTree>
    <p:extLst>
      <p:ext uri="{BB962C8B-B14F-4D97-AF65-F5344CB8AC3E}">
        <p14:creationId xmlns:p14="http://schemas.microsoft.com/office/powerpoint/2010/main" val="14393729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99"/>
                </a:solidFill>
              </a:rPr>
              <a:t>Hackers’ Motives</a:t>
            </a:r>
            <a:endParaRPr lang="en-US">
              <a:solidFill>
                <a:srgbClr val="000099"/>
              </a:solidFill>
            </a:endParaRPr>
          </a:p>
        </p:txBody>
      </p:sp>
      <p:sp>
        <p:nvSpPr>
          <p:cNvPr id="3" name="Content Placeholder 2"/>
          <p:cNvSpPr>
            <a:spLocks noGrp="1"/>
          </p:cNvSpPr>
          <p:nvPr>
            <p:ph idx="1"/>
          </p:nvPr>
        </p:nvSpPr>
        <p:spPr/>
        <p:txBody>
          <a:bodyPr/>
          <a:lstStyle/>
          <a:p>
            <a:pPr>
              <a:buClr>
                <a:srgbClr val="A10F2E"/>
              </a:buClr>
              <a:buSzPct val="130000"/>
              <a:buFont typeface="Wingdings" panose="05000000000000000000" pitchFamily="2" charset="2"/>
              <a:buChar char=""/>
            </a:pPr>
            <a:r>
              <a:rPr lang="en-US"/>
              <a:t>Criminal intent</a:t>
            </a:r>
          </a:p>
          <a:p>
            <a:pPr>
              <a:buClr>
                <a:srgbClr val="A10F2E"/>
              </a:buClr>
              <a:buSzPct val="130000"/>
              <a:buFont typeface="Wingdings" panose="05000000000000000000" pitchFamily="2" charset="2"/>
              <a:buChar char=""/>
            </a:pPr>
            <a:r>
              <a:rPr lang="en-US"/>
              <a:t>Corporate espionage</a:t>
            </a:r>
          </a:p>
          <a:p>
            <a:pPr>
              <a:buClr>
                <a:srgbClr val="A10F2E"/>
              </a:buClr>
              <a:buSzPct val="130000"/>
              <a:buFont typeface="Wingdings" panose="05000000000000000000" pitchFamily="2" charset="2"/>
              <a:buChar char=""/>
            </a:pPr>
            <a:r>
              <a:rPr lang="en-US"/>
              <a:t>State actors</a:t>
            </a:r>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8</a:t>
            </a:fld>
            <a:endParaRPr lang="en-US"/>
          </a:p>
        </p:txBody>
      </p:sp>
    </p:spTree>
    <p:extLst>
      <p:ext uri="{BB962C8B-B14F-4D97-AF65-F5344CB8AC3E}">
        <p14:creationId xmlns:p14="http://schemas.microsoft.com/office/powerpoint/2010/main" val="240331063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solidFill>
                  <a:srgbClr val="000099"/>
                </a:solidFill>
              </a:rPr>
              <a:t>Information: The Most Valuable Asset</a:t>
            </a:r>
            <a:endParaRPr lang="en-US" sz="3200">
              <a:solidFill>
                <a:srgbClr val="000099"/>
              </a:solidFill>
            </a:endParaRPr>
          </a:p>
        </p:txBody>
      </p:sp>
      <p:sp>
        <p:nvSpPr>
          <p:cNvPr id="3" name="Content Placeholder 2"/>
          <p:cNvSpPr>
            <a:spLocks noGrp="1"/>
          </p:cNvSpPr>
          <p:nvPr>
            <p:ph idx="1"/>
          </p:nvPr>
        </p:nvSpPr>
        <p:spPr>
          <a:xfrm>
            <a:off x="1371600" y="1600200"/>
            <a:ext cx="7010400" cy="4343400"/>
          </a:xfrm>
        </p:spPr>
        <p:txBody>
          <a:bodyPr/>
          <a:lstStyle/>
          <a:p>
            <a:pPr marL="400050" lvl="1" indent="0" algn="just">
              <a:lnSpc>
                <a:spcPct val="90000"/>
              </a:lnSpc>
              <a:buNone/>
            </a:pPr>
            <a:r>
              <a:rPr lang="en-US" smtClean="0"/>
              <a:t>Sensitive </a:t>
            </a:r>
            <a:r>
              <a:rPr lang="en-US"/>
              <a:t>Reputational/PR concerns:</a:t>
            </a:r>
          </a:p>
          <a:p>
            <a:pPr marL="1295400" lvl="2" indent="-495300" algn="just">
              <a:lnSpc>
                <a:spcPct val="90000"/>
              </a:lnSpc>
            </a:pPr>
            <a:r>
              <a:rPr lang="en-US" sz="2800"/>
              <a:t>Business based on </a:t>
            </a:r>
            <a:r>
              <a:rPr lang="en-US" sz="2800" u="sng"/>
              <a:t>Trust</a:t>
            </a:r>
            <a:r>
              <a:rPr lang="en-US" sz="2800"/>
              <a:t> </a:t>
            </a:r>
            <a:r>
              <a:rPr lang="en-US" sz="2800">
                <a:sym typeface="Wingdings" panose="05000000000000000000" pitchFamily="2" charset="2"/>
              </a:rPr>
              <a:t></a:t>
            </a:r>
            <a:r>
              <a:rPr lang="en-US" sz="2800"/>
              <a:t> data breach may be viewed as breach of </a:t>
            </a:r>
            <a:r>
              <a:rPr lang="en-US" sz="2800" smtClean="0"/>
              <a:t>that trust and could lead to questions about competence.</a:t>
            </a:r>
            <a:endParaRPr lang="en-US" sz="2800"/>
          </a:p>
          <a:p>
            <a:pPr marL="400050" lvl="1" indent="0" algn="just">
              <a:lnSpc>
                <a:spcPct val="90000"/>
              </a:lnSpc>
              <a:buNone/>
            </a:pPr>
            <a:r>
              <a:rPr lang="en-US" smtClean="0"/>
              <a:t>Data </a:t>
            </a:r>
            <a:r>
              <a:rPr lang="en-US"/>
              <a:t>Security = Physical </a:t>
            </a:r>
            <a:r>
              <a:rPr lang="en-US" smtClean="0"/>
              <a:t>Security – NO!</a:t>
            </a:r>
            <a:endParaRPr lang="en-US"/>
          </a:p>
          <a:p>
            <a:pPr marL="0" indent="0" algn="just">
              <a:lnSpc>
                <a:spcPct val="90000"/>
              </a:lnSpc>
              <a:buNone/>
            </a:pPr>
            <a:r>
              <a:rPr lang="en-US" sz="2800"/>
              <a:t> </a:t>
            </a:r>
            <a:r>
              <a:rPr lang="en-US" sz="2800" smtClean="0"/>
              <a:t>   Digitalization </a:t>
            </a:r>
            <a:r>
              <a:rPr lang="en-US" sz="2800"/>
              <a:t>of data, </a:t>
            </a:r>
            <a:r>
              <a:rPr lang="en-US" sz="2800" smtClean="0"/>
              <a:t>reliance on       Internet communications and the “</a:t>
            </a:r>
            <a:r>
              <a:rPr lang="en-US" sz="2800"/>
              <a:t>paperless” </a:t>
            </a:r>
            <a:r>
              <a:rPr lang="en-US" sz="2800" smtClean="0"/>
              <a:t>trend are ramping up even more than in earlier times.  </a:t>
            </a:r>
            <a:endParaRPr lang="en-US" sz="2800"/>
          </a:p>
          <a:p>
            <a:pPr marL="0" indent="0" algn="just">
              <a:lnSpc>
                <a:spcPct val="90000"/>
              </a:lnSpc>
              <a:buNone/>
            </a:pPr>
            <a:r>
              <a:rPr lang="en-US" sz="2800" smtClean="0"/>
              <a:t>      </a:t>
            </a:r>
            <a:endParaRPr lang="en-US" sz="2800"/>
          </a:p>
        </p:txBody>
      </p:sp>
      <p:sp>
        <p:nvSpPr>
          <p:cNvPr id="4" name="Footer Placeholder 3"/>
          <p:cNvSpPr>
            <a:spLocks noGrp="1"/>
          </p:cNvSpPr>
          <p:nvPr>
            <p:ph type="ftr" sz="quarter" idx="11"/>
          </p:nvPr>
        </p:nvSpPr>
        <p:spPr/>
        <p:txBody>
          <a:bodyPr/>
          <a:lstStyle/>
          <a:p>
            <a:r>
              <a:rPr lang="en-US" smtClean="0"/>
              <a:t>© MS&amp;K 2015</a:t>
            </a:r>
            <a:endParaRPr lang="en-US"/>
          </a:p>
        </p:txBody>
      </p:sp>
      <p:sp>
        <p:nvSpPr>
          <p:cNvPr id="5" name="Slide Number Placeholder 4"/>
          <p:cNvSpPr>
            <a:spLocks noGrp="1"/>
          </p:cNvSpPr>
          <p:nvPr>
            <p:ph type="sldNum" sz="quarter" idx="12"/>
          </p:nvPr>
        </p:nvSpPr>
        <p:spPr/>
        <p:txBody>
          <a:bodyPr/>
          <a:lstStyle/>
          <a:p>
            <a:fld id="{494A904B-83BA-4E56-BB9F-1B17036FF776}" type="slidenum">
              <a:rPr lang="en-US" smtClean="0"/>
              <a:t>9</a:t>
            </a:fld>
            <a:endParaRPr lang="en-US"/>
          </a:p>
        </p:txBody>
      </p:sp>
    </p:spTree>
    <p:extLst>
      <p:ext uri="{BB962C8B-B14F-4D97-AF65-F5344CB8AC3E}">
        <p14:creationId xmlns:p14="http://schemas.microsoft.com/office/powerpoint/2010/main" val="1459967185"/>
      </p:ext>
    </p:ext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4.0.30319.34209"/>
  <p:tag name="AS_OS" val="Microsoft Windows NT 6.1.7601 Service Pack 1"/>
  <p:tag name="AS_RELEASE_DATE" val="2014.05.28"/>
  <p:tag name="AS_TITLE" val="Aspose.Slides for .NET 4.0"/>
  <p:tag name="AS_VERSION" val="14.4.0.0"/>
</p:tagLst>
</file>

<file path=ppt/theme/theme1.xml><?xml version="1.0" encoding="utf-8"?>
<a:theme xmlns:r="http://schemas.openxmlformats.org/officeDocument/2006/relationships"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http://schemas.openxmlformats.org/officeDocument/2006/extended-properties">
  <PresentationFormat>On-screen Show (4:3)</PresentationFormat>
  <TotalTime>0</TotalTime>
  <SharedDoc>0</SharedDoc>
  <HyperlinkBase/>
  <Application>Microsoft Office PowerPoint</Application>
  <AppVersion>14.0000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