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handoutMasterIdLst>
    <p:handoutMasterId r:id="rId16"/>
  </p:handoutMasterIdLst>
  <p:sldIdLst>
    <p:sldId id="264" r:id="rId3"/>
    <p:sldId id="271" r:id="rId4"/>
    <p:sldId id="272" r:id="rId5"/>
    <p:sldId id="262" r:id="rId6"/>
    <p:sldId id="270" r:id="rId7"/>
    <p:sldId id="256" r:id="rId8"/>
    <p:sldId id="257" r:id="rId9"/>
    <p:sldId id="258" r:id="rId10"/>
    <p:sldId id="259" r:id="rId11"/>
    <p:sldId id="263" r:id="rId12"/>
    <p:sldId id="265" r:id="rId13"/>
    <p:sldId id="267"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0032" autoAdjust="0"/>
    <p:restoredTop sz="94660"/>
  </p:normalViewPr>
  <p:slideViewPr>
    <p:cSldViewPr snapToGrid="0">
      <p:cViewPr varScale="1">
        <p:scale>
          <a:sx n="71" d="100"/>
          <a:sy n="71" d="100"/>
        </p:scale>
        <p:origin x="492" y="66"/>
      </p:cViewPr>
      <p:guideLst/>
    </p:cSldViewPr>
  </p:slideViewPr>
  <p:notesTextViewPr>
    <p:cViewPr>
      <p:scale>
        <a:sx n="1" d="1"/>
        <a:sy n="1" d="1"/>
      </p:scale>
      <p:origin x="0" y="0"/>
    </p:cViewPr>
  </p:notesTextViewPr>
  <p:sorterViewPr>
    <p:cViewPr>
      <p:scale>
        <a:sx n="100" d="100"/>
        <a:sy n="100" d="100"/>
      </p:scale>
      <p:origin x="0" y="-374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EB95C34-55E8-4AB4-A47F-A442BD4F47F0}" type="datetimeFigureOut">
              <a:rPr lang="en-US" smtClean="0"/>
              <a:t>4/16/2019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DAB9B49-CFCC-4754-B02E-8F1C2C529042}" type="slidenum">
              <a:rPr lang="en-US" smtClean="0"/>
              <a:t>‹#›</a:t>
            </a:fld>
            <a:endParaRPr lang="en-US"/>
          </a:p>
        </p:txBody>
      </p:sp>
    </p:spTree>
    <p:extLst>
      <p:ext uri="{BB962C8B-B14F-4D97-AF65-F5344CB8AC3E}">
        <p14:creationId xmlns:p14="http://schemas.microsoft.com/office/powerpoint/2010/main" val="81255593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306923-7759-4C77-956A-F014C8172E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BBCD844B-D704-4BFF-AEAB-5CF0FEC42F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293D5653-C596-4937-8130-B50F50FFDAC3}"/>
              </a:ext>
            </a:extLst>
          </p:cNvPr>
          <p:cNvSpPr>
            <a:spLocks noGrp="1"/>
          </p:cNvSpPr>
          <p:nvPr>
            <p:ph type="dt" sz="half" idx="10"/>
          </p:nvPr>
        </p:nvSpPr>
        <p:spPr/>
        <p:txBody>
          <a:bodyPr/>
          <a:lstStyle/>
          <a:p>
            <a:fld id="{BBB1D441-B15E-4669-9747-09420F628933}" type="datetimeFigureOut">
              <a:rPr lang="en-US" smtClean="0"/>
              <a:t>4/16/2019</a:t>
            </a:fld>
            <a:endParaRPr lang="en-US"/>
          </a:p>
        </p:txBody>
      </p:sp>
      <p:sp>
        <p:nvSpPr>
          <p:cNvPr id="5" name="Footer Placeholder 4">
            <a:extLst>
              <a:ext uri="{FF2B5EF4-FFF2-40B4-BE49-F238E27FC236}">
                <a16:creationId xmlns:a16="http://schemas.microsoft.com/office/drawing/2014/main" xmlns="" id="{13513CF7-F2C0-4281-BC07-2EDB408D4A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0DC9F0B-143A-47B3-B906-9908D65FECAE}"/>
              </a:ext>
            </a:extLst>
          </p:cNvPr>
          <p:cNvSpPr>
            <a:spLocks noGrp="1"/>
          </p:cNvSpPr>
          <p:nvPr>
            <p:ph type="sldNum" sz="quarter" idx="12"/>
          </p:nvPr>
        </p:nvSpPr>
        <p:spPr/>
        <p:txBody>
          <a:bodyPr/>
          <a:lstStyle/>
          <a:p>
            <a:fld id="{CA90F0DE-D6CA-4514-91B6-56AA11F83E86}" type="slidenum">
              <a:rPr lang="en-US" smtClean="0"/>
              <a:t>‹#›</a:t>
            </a:fld>
            <a:endParaRPr lang="en-US"/>
          </a:p>
        </p:txBody>
      </p:sp>
    </p:spTree>
    <p:extLst>
      <p:ext uri="{BB962C8B-B14F-4D97-AF65-F5344CB8AC3E}">
        <p14:creationId xmlns:p14="http://schemas.microsoft.com/office/powerpoint/2010/main" val="2132059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648CAD-593F-4215-8C31-65BCDF0F184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B464FC2A-EDAA-49EC-B56C-CF62382490F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97694CE-20E4-44F7-A3A0-AE93BD50745E}"/>
              </a:ext>
            </a:extLst>
          </p:cNvPr>
          <p:cNvSpPr>
            <a:spLocks noGrp="1"/>
          </p:cNvSpPr>
          <p:nvPr>
            <p:ph type="dt" sz="half" idx="10"/>
          </p:nvPr>
        </p:nvSpPr>
        <p:spPr/>
        <p:txBody>
          <a:bodyPr/>
          <a:lstStyle/>
          <a:p>
            <a:fld id="{BBB1D441-B15E-4669-9747-09420F628933}" type="datetimeFigureOut">
              <a:rPr lang="en-US" smtClean="0"/>
              <a:t>4/16/2019</a:t>
            </a:fld>
            <a:endParaRPr lang="en-US"/>
          </a:p>
        </p:txBody>
      </p:sp>
      <p:sp>
        <p:nvSpPr>
          <p:cNvPr id="5" name="Footer Placeholder 4">
            <a:extLst>
              <a:ext uri="{FF2B5EF4-FFF2-40B4-BE49-F238E27FC236}">
                <a16:creationId xmlns:a16="http://schemas.microsoft.com/office/drawing/2014/main" xmlns="" id="{EDE6C4CB-92E4-47AC-B9A5-625F067D7A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332405E-CE62-45BA-8053-72CDCEA04351}"/>
              </a:ext>
            </a:extLst>
          </p:cNvPr>
          <p:cNvSpPr>
            <a:spLocks noGrp="1"/>
          </p:cNvSpPr>
          <p:nvPr>
            <p:ph type="sldNum" sz="quarter" idx="12"/>
          </p:nvPr>
        </p:nvSpPr>
        <p:spPr/>
        <p:txBody>
          <a:bodyPr/>
          <a:lstStyle/>
          <a:p>
            <a:fld id="{CA90F0DE-D6CA-4514-91B6-56AA11F83E86}" type="slidenum">
              <a:rPr lang="en-US" smtClean="0"/>
              <a:t>‹#›</a:t>
            </a:fld>
            <a:endParaRPr lang="en-US"/>
          </a:p>
        </p:txBody>
      </p:sp>
    </p:spTree>
    <p:extLst>
      <p:ext uri="{BB962C8B-B14F-4D97-AF65-F5344CB8AC3E}">
        <p14:creationId xmlns:p14="http://schemas.microsoft.com/office/powerpoint/2010/main" val="3930876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3EC94335-202A-44F7-9E0B-F86E450A3D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E4FDFB79-4728-45B8-B0F3-544A2BFFF4F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7294C8A-389E-43FC-9441-5BC49BB3F4D5}"/>
              </a:ext>
            </a:extLst>
          </p:cNvPr>
          <p:cNvSpPr>
            <a:spLocks noGrp="1"/>
          </p:cNvSpPr>
          <p:nvPr>
            <p:ph type="dt" sz="half" idx="10"/>
          </p:nvPr>
        </p:nvSpPr>
        <p:spPr/>
        <p:txBody>
          <a:bodyPr/>
          <a:lstStyle/>
          <a:p>
            <a:fld id="{BBB1D441-B15E-4669-9747-09420F628933}" type="datetimeFigureOut">
              <a:rPr lang="en-US" smtClean="0"/>
              <a:t>4/16/2019</a:t>
            </a:fld>
            <a:endParaRPr lang="en-US"/>
          </a:p>
        </p:txBody>
      </p:sp>
      <p:sp>
        <p:nvSpPr>
          <p:cNvPr id="5" name="Footer Placeholder 4">
            <a:extLst>
              <a:ext uri="{FF2B5EF4-FFF2-40B4-BE49-F238E27FC236}">
                <a16:creationId xmlns:a16="http://schemas.microsoft.com/office/drawing/2014/main" xmlns="" id="{3B0C98DC-13BB-4D6E-9DAB-E8DF89781C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D8BC8E6-3CEC-4F95-8019-8331F029F3DE}"/>
              </a:ext>
            </a:extLst>
          </p:cNvPr>
          <p:cNvSpPr>
            <a:spLocks noGrp="1"/>
          </p:cNvSpPr>
          <p:nvPr>
            <p:ph type="sldNum" sz="quarter" idx="12"/>
          </p:nvPr>
        </p:nvSpPr>
        <p:spPr/>
        <p:txBody>
          <a:bodyPr/>
          <a:lstStyle/>
          <a:p>
            <a:fld id="{CA90F0DE-D6CA-4514-91B6-56AA11F83E86}" type="slidenum">
              <a:rPr lang="en-US" smtClean="0"/>
              <a:t>‹#›</a:t>
            </a:fld>
            <a:endParaRPr lang="en-US"/>
          </a:p>
        </p:txBody>
      </p:sp>
    </p:spTree>
    <p:extLst>
      <p:ext uri="{BB962C8B-B14F-4D97-AF65-F5344CB8AC3E}">
        <p14:creationId xmlns:p14="http://schemas.microsoft.com/office/powerpoint/2010/main" val="9505938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306923-7759-4C77-956A-F014C8172E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BBCD844B-D704-4BFF-AEAB-5CF0FEC42F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293D5653-C596-4937-8130-B50F50FFDAC3}"/>
              </a:ext>
            </a:extLst>
          </p:cNvPr>
          <p:cNvSpPr>
            <a:spLocks noGrp="1"/>
          </p:cNvSpPr>
          <p:nvPr>
            <p:ph type="dt" sz="half" idx="10"/>
          </p:nvPr>
        </p:nvSpPr>
        <p:spPr/>
        <p:txBody>
          <a:bodyPr/>
          <a:lstStyle/>
          <a:p>
            <a:fld id="{BBB1D441-B15E-4669-9747-09420F628933}" type="datetimeFigureOut">
              <a:rPr lang="en-US" smtClean="0">
                <a:solidFill>
                  <a:prstClr val="black">
                    <a:tint val="75000"/>
                  </a:prstClr>
                </a:solidFill>
              </a:rPr>
              <a:pPr/>
              <a:t>4/16/2019</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xmlns="" id="{13513CF7-F2C0-4281-BC07-2EDB408D4A28}"/>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xmlns="" id="{90DC9F0B-143A-47B3-B906-9908D65FECAE}"/>
              </a:ext>
            </a:extLst>
          </p:cNvPr>
          <p:cNvSpPr>
            <a:spLocks noGrp="1"/>
          </p:cNvSpPr>
          <p:nvPr>
            <p:ph type="sldNum" sz="quarter" idx="12"/>
          </p:nvPr>
        </p:nvSpPr>
        <p:spPr/>
        <p:txBody>
          <a:bodyPr/>
          <a:lstStyle/>
          <a:p>
            <a:fld id="{CA90F0DE-D6CA-4514-91B6-56AA11F83E8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290086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5D9C5F-63FD-4E79-A302-0A6373B3CF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A9F3212-51AE-417C-92DE-9C6DB3A6D09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CD32CA1-B05C-43C7-BB31-B1632628015B}"/>
              </a:ext>
            </a:extLst>
          </p:cNvPr>
          <p:cNvSpPr>
            <a:spLocks noGrp="1"/>
          </p:cNvSpPr>
          <p:nvPr>
            <p:ph type="dt" sz="half" idx="10"/>
          </p:nvPr>
        </p:nvSpPr>
        <p:spPr/>
        <p:txBody>
          <a:bodyPr/>
          <a:lstStyle/>
          <a:p>
            <a:fld id="{BBB1D441-B15E-4669-9747-09420F628933}" type="datetimeFigureOut">
              <a:rPr lang="en-US" smtClean="0">
                <a:solidFill>
                  <a:prstClr val="black">
                    <a:tint val="75000"/>
                  </a:prstClr>
                </a:solidFill>
              </a:rPr>
              <a:pPr/>
              <a:t>4/16/2019</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xmlns="" id="{CE2C6F99-AA5B-4056-B18E-16198AC50426}"/>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xmlns="" id="{02A1111F-1C46-4F7E-A627-AD2EF08E764A}"/>
              </a:ext>
            </a:extLst>
          </p:cNvPr>
          <p:cNvSpPr>
            <a:spLocks noGrp="1"/>
          </p:cNvSpPr>
          <p:nvPr>
            <p:ph type="sldNum" sz="quarter" idx="12"/>
          </p:nvPr>
        </p:nvSpPr>
        <p:spPr/>
        <p:txBody>
          <a:bodyPr/>
          <a:lstStyle/>
          <a:p>
            <a:fld id="{CA90F0DE-D6CA-4514-91B6-56AA11F83E8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48850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7A9D32-7529-4352-AC0F-77641AAD8C3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F65B8009-7520-45BB-AFAA-FF2D19C776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5CB41565-9295-430E-9DFE-A637D79CBCBE}"/>
              </a:ext>
            </a:extLst>
          </p:cNvPr>
          <p:cNvSpPr>
            <a:spLocks noGrp="1"/>
          </p:cNvSpPr>
          <p:nvPr>
            <p:ph type="dt" sz="half" idx="10"/>
          </p:nvPr>
        </p:nvSpPr>
        <p:spPr/>
        <p:txBody>
          <a:bodyPr/>
          <a:lstStyle/>
          <a:p>
            <a:fld id="{BBB1D441-B15E-4669-9747-09420F628933}" type="datetimeFigureOut">
              <a:rPr lang="en-US" smtClean="0">
                <a:solidFill>
                  <a:prstClr val="black">
                    <a:tint val="75000"/>
                  </a:prstClr>
                </a:solidFill>
              </a:rPr>
              <a:pPr/>
              <a:t>4/16/2019</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xmlns="" id="{C0DB02E9-67E3-42A5-9DB4-D864CBA297DE}"/>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xmlns="" id="{CACB0670-3EBC-4C2D-BA2C-F36524C48285}"/>
              </a:ext>
            </a:extLst>
          </p:cNvPr>
          <p:cNvSpPr>
            <a:spLocks noGrp="1"/>
          </p:cNvSpPr>
          <p:nvPr>
            <p:ph type="sldNum" sz="quarter" idx="12"/>
          </p:nvPr>
        </p:nvSpPr>
        <p:spPr/>
        <p:txBody>
          <a:bodyPr/>
          <a:lstStyle/>
          <a:p>
            <a:fld id="{CA90F0DE-D6CA-4514-91B6-56AA11F83E8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53890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CC16AF-A173-47D5-A761-211B8AB3A6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BF4F224-14B7-4638-A0F7-EAADF1B27AE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0206449D-771D-4AE8-B264-1C8ED048BFB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CF812197-E3B6-4DDB-BFA6-91B467727F9D}"/>
              </a:ext>
            </a:extLst>
          </p:cNvPr>
          <p:cNvSpPr>
            <a:spLocks noGrp="1"/>
          </p:cNvSpPr>
          <p:nvPr>
            <p:ph type="dt" sz="half" idx="10"/>
          </p:nvPr>
        </p:nvSpPr>
        <p:spPr/>
        <p:txBody>
          <a:bodyPr/>
          <a:lstStyle/>
          <a:p>
            <a:fld id="{BBB1D441-B15E-4669-9747-09420F628933}" type="datetimeFigureOut">
              <a:rPr lang="en-US" smtClean="0">
                <a:solidFill>
                  <a:prstClr val="black">
                    <a:tint val="75000"/>
                  </a:prstClr>
                </a:solidFill>
              </a:rPr>
              <a:pPr/>
              <a:t>4/16/2019</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xmlns="" id="{AF515189-2441-4045-B4F0-02EF50ED04B0}"/>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xmlns="" id="{0F9614B8-8580-4EEC-995C-2724A1DA06E4}"/>
              </a:ext>
            </a:extLst>
          </p:cNvPr>
          <p:cNvSpPr>
            <a:spLocks noGrp="1"/>
          </p:cNvSpPr>
          <p:nvPr>
            <p:ph type="sldNum" sz="quarter" idx="12"/>
          </p:nvPr>
        </p:nvSpPr>
        <p:spPr/>
        <p:txBody>
          <a:bodyPr/>
          <a:lstStyle/>
          <a:p>
            <a:fld id="{CA90F0DE-D6CA-4514-91B6-56AA11F83E8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98115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443B16-D0CC-4711-B14F-1BA53B8BF29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49A2697C-5B2A-4F0D-98EC-DC021B019D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79B82607-3F24-4C24-91BB-6CEAEB6EC32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6123F3A7-29AA-47A7-BC8A-45706818BE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456AE4F1-5E56-4E20-9FC8-DDAAE512E55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24449EFB-6F97-4500-B28E-4BE5A9D74789}"/>
              </a:ext>
            </a:extLst>
          </p:cNvPr>
          <p:cNvSpPr>
            <a:spLocks noGrp="1"/>
          </p:cNvSpPr>
          <p:nvPr>
            <p:ph type="dt" sz="half" idx="10"/>
          </p:nvPr>
        </p:nvSpPr>
        <p:spPr/>
        <p:txBody>
          <a:bodyPr/>
          <a:lstStyle/>
          <a:p>
            <a:fld id="{BBB1D441-B15E-4669-9747-09420F628933}" type="datetimeFigureOut">
              <a:rPr lang="en-US" smtClean="0">
                <a:solidFill>
                  <a:prstClr val="black">
                    <a:tint val="75000"/>
                  </a:prstClr>
                </a:solidFill>
              </a:rPr>
              <a:pPr/>
              <a:t>4/16/2019</a:t>
            </a:fld>
            <a:endParaRPr lang="en-US">
              <a:solidFill>
                <a:prstClr val="black">
                  <a:tint val="75000"/>
                </a:prstClr>
              </a:solidFill>
            </a:endParaRPr>
          </a:p>
        </p:txBody>
      </p:sp>
      <p:sp>
        <p:nvSpPr>
          <p:cNvPr id="8" name="Footer Placeholder 7">
            <a:extLst>
              <a:ext uri="{FF2B5EF4-FFF2-40B4-BE49-F238E27FC236}">
                <a16:creationId xmlns:a16="http://schemas.microsoft.com/office/drawing/2014/main" xmlns="" id="{280ABB5C-8A1C-40B0-9082-0B79E37E3B17}"/>
              </a:ext>
            </a:extLst>
          </p:cNvPr>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a:extLst>
              <a:ext uri="{FF2B5EF4-FFF2-40B4-BE49-F238E27FC236}">
                <a16:creationId xmlns:a16="http://schemas.microsoft.com/office/drawing/2014/main" xmlns="" id="{C7ACC4E3-9CD4-49CF-9964-715A84C7FE87}"/>
              </a:ext>
            </a:extLst>
          </p:cNvPr>
          <p:cNvSpPr>
            <a:spLocks noGrp="1"/>
          </p:cNvSpPr>
          <p:nvPr>
            <p:ph type="sldNum" sz="quarter" idx="12"/>
          </p:nvPr>
        </p:nvSpPr>
        <p:spPr/>
        <p:txBody>
          <a:bodyPr/>
          <a:lstStyle/>
          <a:p>
            <a:fld id="{CA90F0DE-D6CA-4514-91B6-56AA11F83E8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11219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3FC1D9-1019-4486-9C1C-967137E58D3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C3B0F1F8-C5C3-4B19-BCBD-6AA35742BC27}"/>
              </a:ext>
            </a:extLst>
          </p:cNvPr>
          <p:cNvSpPr>
            <a:spLocks noGrp="1"/>
          </p:cNvSpPr>
          <p:nvPr>
            <p:ph type="dt" sz="half" idx="10"/>
          </p:nvPr>
        </p:nvSpPr>
        <p:spPr/>
        <p:txBody>
          <a:bodyPr/>
          <a:lstStyle/>
          <a:p>
            <a:fld id="{BBB1D441-B15E-4669-9747-09420F628933}" type="datetimeFigureOut">
              <a:rPr lang="en-US" smtClean="0">
                <a:solidFill>
                  <a:prstClr val="black">
                    <a:tint val="75000"/>
                  </a:prstClr>
                </a:solidFill>
              </a:rPr>
              <a:pPr/>
              <a:t>4/16/2019</a:t>
            </a:fld>
            <a:endParaRPr lang="en-US">
              <a:solidFill>
                <a:prstClr val="black">
                  <a:tint val="75000"/>
                </a:prstClr>
              </a:solidFill>
            </a:endParaRPr>
          </a:p>
        </p:txBody>
      </p:sp>
      <p:sp>
        <p:nvSpPr>
          <p:cNvPr id="4" name="Footer Placeholder 3">
            <a:extLst>
              <a:ext uri="{FF2B5EF4-FFF2-40B4-BE49-F238E27FC236}">
                <a16:creationId xmlns:a16="http://schemas.microsoft.com/office/drawing/2014/main" xmlns="" id="{94421175-AE82-48DB-987C-B63A386FCBD2}"/>
              </a:ext>
            </a:extLst>
          </p:cNvPr>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a:extLst>
              <a:ext uri="{FF2B5EF4-FFF2-40B4-BE49-F238E27FC236}">
                <a16:creationId xmlns:a16="http://schemas.microsoft.com/office/drawing/2014/main" xmlns="" id="{FBB472F0-4A1E-414A-9E63-E58FBEB4F125}"/>
              </a:ext>
            </a:extLst>
          </p:cNvPr>
          <p:cNvSpPr>
            <a:spLocks noGrp="1"/>
          </p:cNvSpPr>
          <p:nvPr>
            <p:ph type="sldNum" sz="quarter" idx="12"/>
          </p:nvPr>
        </p:nvSpPr>
        <p:spPr/>
        <p:txBody>
          <a:bodyPr/>
          <a:lstStyle/>
          <a:p>
            <a:fld id="{CA90F0DE-D6CA-4514-91B6-56AA11F83E8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77922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5E2C3753-136F-4A0C-AEA2-48CD9B9ECBC9}"/>
              </a:ext>
            </a:extLst>
          </p:cNvPr>
          <p:cNvSpPr>
            <a:spLocks noGrp="1"/>
          </p:cNvSpPr>
          <p:nvPr>
            <p:ph type="dt" sz="half" idx="10"/>
          </p:nvPr>
        </p:nvSpPr>
        <p:spPr/>
        <p:txBody>
          <a:bodyPr/>
          <a:lstStyle/>
          <a:p>
            <a:fld id="{BBB1D441-B15E-4669-9747-09420F628933}" type="datetimeFigureOut">
              <a:rPr lang="en-US" smtClean="0">
                <a:solidFill>
                  <a:prstClr val="black">
                    <a:tint val="75000"/>
                  </a:prstClr>
                </a:solidFill>
              </a:rPr>
              <a:pPr/>
              <a:t>4/16/2019</a:t>
            </a:fld>
            <a:endParaRPr lang="en-US">
              <a:solidFill>
                <a:prstClr val="black">
                  <a:tint val="75000"/>
                </a:prstClr>
              </a:solidFill>
            </a:endParaRPr>
          </a:p>
        </p:txBody>
      </p:sp>
      <p:sp>
        <p:nvSpPr>
          <p:cNvPr id="3" name="Footer Placeholder 2">
            <a:extLst>
              <a:ext uri="{FF2B5EF4-FFF2-40B4-BE49-F238E27FC236}">
                <a16:creationId xmlns:a16="http://schemas.microsoft.com/office/drawing/2014/main" xmlns="" id="{67161465-367B-4B5B-A3D7-3144BF0AEFCF}"/>
              </a:ext>
            </a:extLst>
          </p:cNvPr>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a:extLst>
              <a:ext uri="{FF2B5EF4-FFF2-40B4-BE49-F238E27FC236}">
                <a16:creationId xmlns:a16="http://schemas.microsoft.com/office/drawing/2014/main" xmlns="" id="{83947F01-F2A9-41B1-96C5-62A1ED71983F}"/>
              </a:ext>
            </a:extLst>
          </p:cNvPr>
          <p:cNvSpPr>
            <a:spLocks noGrp="1"/>
          </p:cNvSpPr>
          <p:nvPr>
            <p:ph type="sldNum" sz="quarter" idx="12"/>
          </p:nvPr>
        </p:nvSpPr>
        <p:spPr/>
        <p:txBody>
          <a:bodyPr/>
          <a:lstStyle/>
          <a:p>
            <a:fld id="{CA90F0DE-D6CA-4514-91B6-56AA11F83E8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722982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252DDA-AE73-4029-9E47-C4754B048D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18EB560F-C136-4BEB-84B5-7E9A0DFF95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4B811862-A102-44C5-BA93-B648C54CEA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830A902A-8130-4AD1-8EF4-E17248D8E6FF}"/>
              </a:ext>
            </a:extLst>
          </p:cNvPr>
          <p:cNvSpPr>
            <a:spLocks noGrp="1"/>
          </p:cNvSpPr>
          <p:nvPr>
            <p:ph type="dt" sz="half" idx="10"/>
          </p:nvPr>
        </p:nvSpPr>
        <p:spPr/>
        <p:txBody>
          <a:bodyPr/>
          <a:lstStyle/>
          <a:p>
            <a:fld id="{BBB1D441-B15E-4669-9747-09420F628933}" type="datetimeFigureOut">
              <a:rPr lang="en-US" smtClean="0">
                <a:solidFill>
                  <a:prstClr val="black">
                    <a:tint val="75000"/>
                  </a:prstClr>
                </a:solidFill>
              </a:rPr>
              <a:pPr/>
              <a:t>4/16/2019</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xmlns="" id="{F6E70179-8F66-45EB-BB41-780822671489}"/>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xmlns="" id="{D1D50061-AF7A-4F67-BD7C-38769F5D777A}"/>
              </a:ext>
            </a:extLst>
          </p:cNvPr>
          <p:cNvSpPr>
            <a:spLocks noGrp="1"/>
          </p:cNvSpPr>
          <p:nvPr>
            <p:ph type="sldNum" sz="quarter" idx="12"/>
          </p:nvPr>
        </p:nvSpPr>
        <p:spPr/>
        <p:txBody>
          <a:bodyPr/>
          <a:lstStyle/>
          <a:p>
            <a:fld id="{CA90F0DE-D6CA-4514-91B6-56AA11F83E8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2817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5D9C5F-63FD-4E79-A302-0A6373B3CF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A9F3212-51AE-417C-92DE-9C6DB3A6D09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CD32CA1-B05C-43C7-BB31-B1632628015B}"/>
              </a:ext>
            </a:extLst>
          </p:cNvPr>
          <p:cNvSpPr>
            <a:spLocks noGrp="1"/>
          </p:cNvSpPr>
          <p:nvPr>
            <p:ph type="dt" sz="half" idx="10"/>
          </p:nvPr>
        </p:nvSpPr>
        <p:spPr/>
        <p:txBody>
          <a:bodyPr/>
          <a:lstStyle/>
          <a:p>
            <a:fld id="{BBB1D441-B15E-4669-9747-09420F628933}" type="datetimeFigureOut">
              <a:rPr lang="en-US" smtClean="0"/>
              <a:t>4/16/2019</a:t>
            </a:fld>
            <a:endParaRPr lang="en-US"/>
          </a:p>
        </p:txBody>
      </p:sp>
      <p:sp>
        <p:nvSpPr>
          <p:cNvPr id="5" name="Footer Placeholder 4">
            <a:extLst>
              <a:ext uri="{FF2B5EF4-FFF2-40B4-BE49-F238E27FC236}">
                <a16:creationId xmlns:a16="http://schemas.microsoft.com/office/drawing/2014/main" xmlns="" id="{CE2C6F99-AA5B-4056-B18E-16198AC504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2A1111F-1C46-4F7E-A627-AD2EF08E764A}"/>
              </a:ext>
            </a:extLst>
          </p:cNvPr>
          <p:cNvSpPr>
            <a:spLocks noGrp="1"/>
          </p:cNvSpPr>
          <p:nvPr>
            <p:ph type="sldNum" sz="quarter" idx="12"/>
          </p:nvPr>
        </p:nvSpPr>
        <p:spPr/>
        <p:txBody>
          <a:bodyPr/>
          <a:lstStyle/>
          <a:p>
            <a:fld id="{CA90F0DE-D6CA-4514-91B6-56AA11F83E86}" type="slidenum">
              <a:rPr lang="en-US" smtClean="0"/>
              <a:t>‹#›</a:t>
            </a:fld>
            <a:endParaRPr lang="en-US"/>
          </a:p>
        </p:txBody>
      </p:sp>
    </p:spTree>
    <p:extLst>
      <p:ext uri="{BB962C8B-B14F-4D97-AF65-F5344CB8AC3E}">
        <p14:creationId xmlns:p14="http://schemas.microsoft.com/office/powerpoint/2010/main" val="4569777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7A5F5F-87F7-4274-9C26-73610A10E3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CDDC0254-12A9-40BD-A343-4DA298995E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D90D8020-E605-4976-8502-9F8489FC78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723F85DC-D265-4ED1-AD54-57E298F95A6F}"/>
              </a:ext>
            </a:extLst>
          </p:cNvPr>
          <p:cNvSpPr>
            <a:spLocks noGrp="1"/>
          </p:cNvSpPr>
          <p:nvPr>
            <p:ph type="dt" sz="half" idx="10"/>
          </p:nvPr>
        </p:nvSpPr>
        <p:spPr/>
        <p:txBody>
          <a:bodyPr/>
          <a:lstStyle/>
          <a:p>
            <a:fld id="{BBB1D441-B15E-4669-9747-09420F628933}" type="datetimeFigureOut">
              <a:rPr lang="en-US" smtClean="0">
                <a:solidFill>
                  <a:prstClr val="black">
                    <a:tint val="75000"/>
                  </a:prstClr>
                </a:solidFill>
              </a:rPr>
              <a:pPr/>
              <a:t>4/16/2019</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xmlns="" id="{86A3C827-A6EB-47B8-BFCB-9B12075632A5}"/>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xmlns="" id="{506B83E2-A338-4CE0-81F5-D5D02C42013A}"/>
              </a:ext>
            </a:extLst>
          </p:cNvPr>
          <p:cNvSpPr>
            <a:spLocks noGrp="1"/>
          </p:cNvSpPr>
          <p:nvPr>
            <p:ph type="sldNum" sz="quarter" idx="12"/>
          </p:nvPr>
        </p:nvSpPr>
        <p:spPr/>
        <p:txBody>
          <a:bodyPr/>
          <a:lstStyle/>
          <a:p>
            <a:fld id="{CA90F0DE-D6CA-4514-91B6-56AA11F83E8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94429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648CAD-593F-4215-8C31-65BCDF0F184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B464FC2A-EDAA-49EC-B56C-CF62382490F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97694CE-20E4-44F7-A3A0-AE93BD50745E}"/>
              </a:ext>
            </a:extLst>
          </p:cNvPr>
          <p:cNvSpPr>
            <a:spLocks noGrp="1"/>
          </p:cNvSpPr>
          <p:nvPr>
            <p:ph type="dt" sz="half" idx="10"/>
          </p:nvPr>
        </p:nvSpPr>
        <p:spPr/>
        <p:txBody>
          <a:bodyPr/>
          <a:lstStyle/>
          <a:p>
            <a:fld id="{BBB1D441-B15E-4669-9747-09420F628933}" type="datetimeFigureOut">
              <a:rPr lang="en-US" smtClean="0">
                <a:solidFill>
                  <a:prstClr val="black">
                    <a:tint val="75000"/>
                  </a:prstClr>
                </a:solidFill>
              </a:rPr>
              <a:pPr/>
              <a:t>4/16/2019</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xmlns="" id="{EDE6C4CB-92E4-47AC-B9A5-625F067D7ADA}"/>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xmlns="" id="{7332405E-CE62-45BA-8053-72CDCEA04351}"/>
              </a:ext>
            </a:extLst>
          </p:cNvPr>
          <p:cNvSpPr>
            <a:spLocks noGrp="1"/>
          </p:cNvSpPr>
          <p:nvPr>
            <p:ph type="sldNum" sz="quarter" idx="12"/>
          </p:nvPr>
        </p:nvSpPr>
        <p:spPr/>
        <p:txBody>
          <a:bodyPr/>
          <a:lstStyle/>
          <a:p>
            <a:fld id="{CA90F0DE-D6CA-4514-91B6-56AA11F83E8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55302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3EC94335-202A-44F7-9E0B-F86E450A3D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E4FDFB79-4728-45B8-B0F3-544A2BFFF4F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7294C8A-389E-43FC-9441-5BC49BB3F4D5}"/>
              </a:ext>
            </a:extLst>
          </p:cNvPr>
          <p:cNvSpPr>
            <a:spLocks noGrp="1"/>
          </p:cNvSpPr>
          <p:nvPr>
            <p:ph type="dt" sz="half" idx="10"/>
          </p:nvPr>
        </p:nvSpPr>
        <p:spPr/>
        <p:txBody>
          <a:bodyPr/>
          <a:lstStyle/>
          <a:p>
            <a:fld id="{BBB1D441-B15E-4669-9747-09420F628933}" type="datetimeFigureOut">
              <a:rPr lang="en-US" smtClean="0">
                <a:solidFill>
                  <a:prstClr val="black">
                    <a:tint val="75000"/>
                  </a:prstClr>
                </a:solidFill>
              </a:rPr>
              <a:pPr/>
              <a:t>4/16/2019</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xmlns="" id="{3B0C98DC-13BB-4D6E-9DAB-E8DF89781CBF}"/>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xmlns="" id="{0D8BC8E6-3CEC-4F95-8019-8331F029F3DE}"/>
              </a:ext>
            </a:extLst>
          </p:cNvPr>
          <p:cNvSpPr>
            <a:spLocks noGrp="1"/>
          </p:cNvSpPr>
          <p:nvPr>
            <p:ph type="sldNum" sz="quarter" idx="12"/>
          </p:nvPr>
        </p:nvSpPr>
        <p:spPr/>
        <p:txBody>
          <a:bodyPr/>
          <a:lstStyle/>
          <a:p>
            <a:fld id="{CA90F0DE-D6CA-4514-91B6-56AA11F83E8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0420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7A9D32-7529-4352-AC0F-77641AAD8C3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F65B8009-7520-45BB-AFAA-FF2D19C776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5CB41565-9295-430E-9DFE-A637D79CBCBE}"/>
              </a:ext>
            </a:extLst>
          </p:cNvPr>
          <p:cNvSpPr>
            <a:spLocks noGrp="1"/>
          </p:cNvSpPr>
          <p:nvPr>
            <p:ph type="dt" sz="half" idx="10"/>
          </p:nvPr>
        </p:nvSpPr>
        <p:spPr/>
        <p:txBody>
          <a:bodyPr/>
          <a:lstStyle/>
          <a:p>
            <a:fld id="{BBB1D441-B15E-4669-9747-09420F628933}" type="datetimeFigureOut">
              <a:rPr lang="en-US" smtClean="0"/>
              <a:t>4/16/2019</a:t>
            </a:fld>
            <a:endParaRPr lang="en-US"/>
          </a:p>
        </p:txBody>
      </p:sp>
      <p:sp>
        <p:nvSpPr>
          <p:cNvPr id="5" name="Footer Placeholder 4">
            <a:extLst>
              <a:ext uri="{FF2B5EF4-FFF2-40B4-BE49-F238E27FC236}">
                <a16:creationId xmlns:a16="http://schemas.microsoft.com/office/drawing/2014/main" xmlns="" id="{C0DB02E9-67E3-42A5-9DB4-D864CBA297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ACB0670-3EBC-4C2D-BA2C-F36524C48285}"/>
              </a:ext>
            </a:extLst>
          </p:cNvPr>
          <p:cNvSpPr>
            <a:spLocks noGrp="1"/>
          </p:cNvSpPr>
          <p:nvPr>
            <p:ph type="sldNum" sz="quarter" idx="12"/>
          </p:nvPr>
        </p:nvSpPr>
        <p:spPr/>
        <p:txBody>
          <a:bodyPr/>
          <a:lstStyle/>
          <a:p>
            <a:fld id="{CA90F0DE-D6CA-4514-91B6-56AA11F83E86}" type="slidenum">
              <a:rPr lang="en-US" smtClean="0"/>
              <a:t>‹#›</a:t>
            </a:fld>
            <a:endParaRPr lang="en-US"/>
          </a:p>
        </p:txBody>
      </p:sp>
    </p:spTree>
    <p:extLst>
      <p:ext uri="{BB962C8B-B14F-4D97-AF65-F5344CB8AC3E}">
        <p14:creationId xmlns:p14="http://schemas.microsoft.com/office/powerpoint/2010/main" val="1559314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CC16AF-A173-47D5-A761-211B8AB3A6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BF4F224-14B7-4638-A0F7-EAADF1B27AE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0206449D-771D-4AE8-B264-1C8ED048BFB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CF812197-E3B6-4DDB-BFA6-91B467727F9D}"/>
              </a:ext>
            </a:extLst>
          </p:cNvPr>
          <p:cNvSpPr>
            <a:spLocks noGrp="1"/>
          </p:cNvSpPr>
          <p:nvPr>
            <p:ph type="dt" sz="half" idx="10"/>
          </p:nvPr>
        </p:nvSpPr>
        <p:spPr/>
        <p:txBody>
          <a:bodyPr/>
          <a:lstStyle/>
          <a:p>
            <a:fld id="{BBB1D441-B15E-4669-9747-09420F628933}" type="datetimeFigureOut">
              <a:rPr lang="en-US" smtClean="0"/>
              <a:t>4/16/2019</a:t>
            </a:fld>
            <a:endParaRPr lang="en-US"/>
          </a:p>
        </p:txBody>
      </p:sp>
      <p:sp>
        <p:nvSpPr>
          <p:cNvPr id="6" name="Footer Placeholder 5">
            <a:extLst>
              <a:ext uri="{FF2B5EF4-FFF2-40B4-BE49-F238E27FC236}">
                <a16:creationId xmlns:a16="http://schemas.microsoft.com/office/drawing/2014/main" xmlns="" id="{AF515189-2441-4045-B4F0-02EF50ED04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0F9614B8-8580-4EEC-995C-2724A1DA06E4}"/>
              </a:ext>
            </a:extLst>
          </p:cNvPr>
          <p:cNvSpPr>
            <a:spLocks noGrp="1"/>
          </p:cNvSpPr>
          <p:nvPr>
            <p:ph type="sldNum" sz="quarter" idx="12"/>
          </p:nvPr>
        </p:nvSpPr>
        <p:spPr/>
        <p:txBody>
          <a:bodyPr/>
          <a:lstStyle/>
          <a:p>
            <a:fld id="{CA90F0DE-D6CA-4514-91B6-56AA11F83E86}" type="slidenum">
              <a:rPr lang="en-US" smtClean="0"/>
              <a:t>‹#›</a:t>
            </a:fld>
            <a:endParaRPr lang="en-US"/>
          </a:p>
        </p:txBody>
      </p:sp>
    </p:spTree>
    <p:extLst>
      <p:ext uri="{BB962C8B-B14F-4D97-AF65-F5344CB8AC3E}">
        <p14:creationId xmlns:p14="http://schemas.microsoft.com/office/powerpoint/2010/main" val="1737845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443B16-D0CC-4711-B14F-1BA53B8BF29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49A2697C-5B2A-4F0D-98EC-DC021B019D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79B82607-3F24-4C24-91BB-6CEAEB6EC32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6123F3A7-29AA-47A7-BC8A-45706818BE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456AE4F1-5E56-4E20-9FC8-DDAAE512E55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24449EFB-6F97-4500-B28E-4BE5A9D74789}"/>
              </a:ext>
            </a:extLst>
          </p:cNvPr>
          <p:cNvSpPr>
            <a:spLocks noGrp="1"/>
          </p:cNvSpPr>
          <p:nvPr>
            <p:ph type="dt" sz="half" idx="10"/>
          </p:nvPr>
        </p:nvSpPr>
        <p:spPr/>
        <p:txBody>
          <a:bodyPr/>
          <a:lstStyle/>
          <a:p>
            <a:fld id="{BBB1D441-B15E-4669-9747-09420F628933}" type="datetimeFigureOut">
              <a:rPr lang="en-US" smtClean="0"/>
              <a:t>4/16/2019</a:t>
            </a:fld>
            <a:endParaRPr lang="en-US"/>
          </a:p>
        </p:txBody>
      </p:sp>
      <p:sp>
        <p:nvSpPr>
          <p:cNvPr id="8" name="Footer Placeholder 7">
            <a:extLst>
              <a:ext uri="{FF2B5EF4-FFF2-40B4-BE49-F238E27FC236}">
                <a16:creationId xmlns:a16="http://schemas.microsoft.com/office/drawing/2014/main" xmlns="" id="{280ABB5C-8A1C-40B0-9082-0B79E37E3B1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C7ACC4E3-9CD4-49CF-9964-715A84C7FE87}"/>
              </a:ext>
            </a:extLst>
          </p:cNvPr>
          <p:cNvSpPr>
            <a:spLocks noGrp="1"/>
          </p:cNvSpPr>
          <p:nvPr>
            <p:ph type="sldNum" sz="quarter" idx="12"/>
          </p:nvPr>
        </p:nvSpPr>
        <p:spPr/>
        <p:txBody>
          <a:bodyPr/>
          <a:lstStyle/>
          <a:p>
            <a:fld id="{CA90F0DE-D6CA-4514-91B6-56AA11F83E86}" type="slidenum">
              <a:rPr lang="en-US" smtClean="0"/>
              <a:t>‹#›</a:t>
            </a:fld>
            <a:endParaRPr lang="en-US"/>
          </a:p>
        </p:txBody>
      </p:sp>
    </p:spTree>
    <p:extLst>
      <p:ext uri="{BB962C8B-B14F-4D97-AF65-F5344CB8AC3E}">
        <p14:creationId xmlns:p14="http://schemas.microsoft.com/office/powerpoint/2010/main" val="2509739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3FC1D9-1019-4486-9C1C-967137E58D3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C3B0F1F8-C5C3-4B19-BCBD-6AA35742BC27}"/>
              </a:ext>
            </a:extLst>
          </p:cNvPr>
          <p:cNvSpPr>
            <a:spLocks noGrp="1"/>
          </p:cNvSpPr>
          <p:nvPr>
            <p:ph type="dt" sz="half" idx="10"/>
          </p:nvPr>
        </p:nvSpPr>
        <p:spPr/>
        <p:txBody>
          <a:bodyPr/>
          <a:lstStyle/>
          <a:p>
            <a:fld id="{BBB1D441-B15E-4669-9747-09420F628933}" type="datetimeFigureOut">
              <a:rPr lang="en-US" smtClean="0"/>
              <a:t>4/16/2019</a:t>
            </a:fld>
            <a:endParaRPr lang="en-US"/>
          </a:p>
        </p:txBody>
      </p:sp>
      <p:sp>
        <p:nvSpPr>
          <p:cNvPr id="4" name="Footer Placeholder 3">
            <a:extLst>
              <a:ext uri="{FF2B5EF4-FFF2-40B4-BE49-F238E27FC236}">
                <a16:creationId xmlns:a16="http://schemas.microsoft.com/office/drawing/2014/main" xmlns="" id="{94421175-AE82-48DB-987C-B63A386FCBD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FBB472F0-4A1E-414A-9E63-E58FBEB4F125}"/>
              </a:ext>
            </a:extLst>
          </p:cNvPr>
          <p:cNvSpPr>
            <a:spLocks noGrp="1"/>
          </p:cNvSpPr>
          <p:nvPr>
            <p:ph type="sldNum" sz="quarter" idx="12"/>
          </p:nvPr>
        </p:nvSpPr>
        <p:spPr/>
        <p:txBody>
          <a:bodyPr/>
          <a:lstStyle/>
          <a:p>
            <a:fld id="{CA90F0DE-D6CA-4514-91B6-56AA11F83E86}" type="slidenum">
              <a:rPr lang="en-US" smtClean="0"/>
              <a:t>‹#›</a:t>
            </a:fld>
            <a:endParaRPr lang="en-US"/>
          </a:p>
        </p:txBody>
      </p:sp>
    </p:spTree>
    <p:extLst>
      <p:ext uri="{BB962C8B-B14F-4D97-AF65-F5344CB8AC3E}">
        <p14:creationId xmlns:p14="http://schemas.microsoft.com/office/powerpoint/2010/main" val="1908548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5E2C3753-136F-4A0C-AEA2-48CD9B9ECBC9}"/>
              </a:ext>
            </a:extLst>
          </p:cNvPr>
          <p:cNvSpPr>
            <a:spLocks noGrp="1"/>
          </p:cNvSpPr>
          <p:nvPr>
            <p:ph type="dt" sz="half" idx="10"/>
          </p:nvPr>
        </p:nvSpPr>
        <p:spPr/>
        <p:txBody>
          <a:bodyPr/>
          <a:lstStyle/>
          <a:p>
            <a:fld id="{BBB1D441-B15E-4669-9747-09420F628933}" type="datetimeFigureOut">
              <a:rPr lang="en-US" smtClean="0"/>
              <a:t>4/16/2019</a:t>
            </a:fld>
            <a:endParaRPr lang="en-US"/>
          </a:p>
        </p:txBody>
      </p:sp>
      <p:sp>
        <p:nvSpPr>
          <p:cNvPr id="3" name="Footer Placeholder 2">
            <a:extLst>
              <a:ext uri="{FF2B5EF4-FFF2-40B4-BE49-F238E27FC236}">
                <a16:creationId xmlns:a16="http://schemas.microsoft.com/office/drawing/2014/main" xmlns="" id="{67161465-367B-4B5B-A3D7-3144BF0AEF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83947F01-F2A9-41B1-96C5-62A1ED71983F}"/>
              </a:ext>
            </a:extLst>
          </p:cNvPr>
          <p:cNvSpPr>
            <a:spLocks noGrp="1"/>
          </p:cNvSpPr>
          <p:nvPr>
            <p:ph type="sldNum" sz="quarter" idx="12"/>
          </p:nvPr>
        </p:nvSpPr>
        <p:spPr/>
        <p:txBody>
          <a:bodyPr/>
          <a:lstStyle/>
          <a:p>
            <a:fld id="{CA90F0DE-D6CA-4514-91B6-56AA11F83E86}" type="slidenum">
              <a:rPr lang="en-US" smtClean="0"/>
              <a:t>‹#›</a:t>
            </a:fld>
            <a:endParaRPr lang="en-US"/>
          </a:p>
        </p:txBody>
      </p:sp>
    </p:spTree>
    <p:extLst>
      <p:ext uri="{BB962C8B-B14F-4D97-AF65-F5344CB8AC3E}">
        <p14:creationId xmlns:p14="http://schemas.microsoft.com/office/powerpoint/2010/main" val="2854191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252DDA-AE73-4029-9E47-C4754B048D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18EB560F-C136-4BEB-84B5-7E9A0DFF95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4B811862-A102-44C5-BA93-B648C54CEA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830A902A-8130-4AD1-8EF4-E17248D8E6FF}"/>
              </a:ext>
            </a:extLst>
          </p:cNvPr>
          <p:cNvSpPr>
            <a:spLocks noGrp="1"/>
          </p:cNvSpPr>
          <p:nvPr>
            <p:ph type="dt" sz="half" idx="10"/>
          </p:nvPr>
        </p:nvSpPr>
        <p:spPr/>
        <p:txBody>
          <a:bodyPr/>
          <a:lstStyle/>
          <a:p>
            <a:fld id="{BBB1D441-B15E-4669-9747-09420F628933}" type="datetimeFigureOut">
              <a:rPr lang="en-US" smtClean="0"/>
              <a:t>4/16/2019</a:t>
            </a:fld>
            <a:endParaRPr lang="en-US"/>
          </a:p>
        </p:txBody>
      </p:sp>
      <p:sp>
        <p:nvSpPr>
          <p:cNvPr id="6" name="Footer Placeholder 5">
            <a:extLst>
              <a:ext uri="{FF2B5EF4-FFF2-40B4-BE49-F238E27FC236}">
                <a16:creationId xmlns:a16="http://schemas.microsoft.com/office/drawing/2014/main" xmlns="" id="{F6E70179-8F66-45EB-BB41-7808226714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1D50061-AF7A-4F67-BD7C-38769F5D777A}"/>
              </a:ext>
            </a:extLst>
          </p:cNvPr>
          <p:cNvSpPr>
            <a:spLocks noGrp="1"/>
          </p:cNvSpPr>
          <p:nvPr>
            <p:ph type="sldNum" sz="quarter" idx="12"/>
          </p:nvPr>
        </p:nvSpPr>
        <p:spPr/>
        <p:txBody>
          <a:bodyPr/>
          <a:lstStyle/>
          <a:p>
            <a:fld id="{CA90F0DE-D6CA-4514-91B6-56AA11F83E86}" type="slidenum">
              <a:rPr lang="en-US" smtClean="0"/>
              <a:t>‹#›</a:t>
            </a:fld>
            <a:endParaRPr lang="en-US"/>
          </a:p>
        </p:txBody>
      </p:sp>
    </p:spTree>
    <p:extLst>
      <p:ext uri="{BB962C8B-B14F-4D97-AF65-F5344CB8AC3E}">
        <p14:creationId xmlns:p14="http://schemas.microsoft.com/office/powerpoint/2010/main" val="1170286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7A5F5F-87F7-4274-9C26-73610A10E3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CDDC0254-12A9-40BD-A343-4DA298995E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D90D8020-E605-4976-8502-9F8489FC78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723F85DC-D265-4ED1-AD54-57E298F95A6F}"/>
              </a:ext>
            </a:extLst>
          </p:cNvPr>
          <p:cNvSpPr>
            <a:spLocks noGrp="1"/>
          </p:cNvSpPr>
          <p:nvPr>
            <p:ph type="dt" sz="half" idx="10"/>
          </p:nvPr>
        </p:nvSpPr>
        <p:spPr/>
        <p:txBody>
          <a:bodyPr/>
          <a:lstStyle/>
          <a:p>
            <a:fld id="{BBB1D441-B15E-4669-9747-09420F628933}" type="datetimeFigureOut">
              <a:rPr lang="en-US" smtClean="0"/>
              <a:t>4/16/2019</a:t>
            </a:fld>
            <a:endParaRPr lang="en-US"/>
          </a:p>
        </p:txBody>
      </p:sp>
      <p:sp>
        <p:nvSpPr>
          <p:cNvPr id="6" name="Footer Placeholder 5">
            <a:extLst>
              <a:ext uri="{FF2B5EF4-FFF2-40B4-BE49-F238E27FC236}">
                <a16:creationId xmlns:a16="http://schemas.microsoft.com/office/drawing/2014/main" xmlns="" id="{86A3C827-A6EB-47B8-BFCB-9B12075632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506B83E2-A338-4CE0-81F5-D5D02C42013A}"/>
              </a:ext>
            </a:extLst>
          </p:cNvPr>
          <p:cNvSpPr>
            <a:spLocks noGrp="1"/>
          </p:cNvSpPr>
          <p:nvPr>
            <p:ph type="sldNum" sz="quarter" idx="12"/>
          </p:nvPr>
        </p:nvSpPr>
        <p:spPr/>
        <p:txBody>
          <a:bodyPr/>
          <a:lstStyle/>
          <a:p>
            <a:fld id="{CA90F0DE-D6CA-4514-91B6-56AA11F83E86}" type="slidenum">
              <a:rPr lang="en-US" smtClean="0"/>
              <a:t>‹#›</a:t>
            </a:fld>
            <a:endParaRPr lang="en-US"/>
          </a:p>
        </p:txBody>
      </p:sp>
    </p:spTree>
    <p:extLst>
      <p:ext uri="{BB962C8B-B14F-4D97-AF65-F5344CB8AC3E}">
        <p14:creationId xmlns:p14="http://schemas.microsoft.com/office/powerpoint/2010/main" val="1840105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DEAE8BC-7036-4F1A-9D08-A385DBB71E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3BD71A56-8994-46BF-B67D-0E5D05BE88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FA3BE48-BDEE-40EE-8C04-E8576A7F1E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B1D441-B15E-4669-9747-09420F628933}" type="datetimeFigureOut">
              <a:rPr lang="en-US" smtClean="0"/>
              <a:t>4/16/2019</a:t>
            </a:fld>
            <a:endParaRPr lang="en-US"/>
          </a:p>
        </p:txBody>
      </p:sp>
      <p:sp>
        <p:nvSpPr>
          <p:cNvPr id="5" name="Footer Placeholder 4">
            <a:extLst>
              <a:ext uri="{FF2B5EF4-FFF2-40B4-BE49-F238E27FC236}">
                <a16:creationId xmlns:a16="http://schemas.microsoft.com/office/drawing/2014/main" xmlns="" id="{24688E93-FA95-42C4-AFD8-1B624CB364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2F27A4A0-7071-4E65-A503-3D797938A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90F0DE-D6CA-4514-91B6-56AA11F83E86}" type="slidenum">
              <a:rPr lang="en-US" smtClean="0"/>
              <a:t>‹#›</a:t>
            </a:fld>
            <a:endParaRPr lang="en-US"/>
          </a:p>
        </p:txBody>
      </p:sp>
    </p:spTree>
    <p:extLst>
      <p:ext uri="{BB962C8B-B14F-4D97-AF65-F5344CB8AC3E}">
        <p14:creationId xmlns:p14="http://schemas.microsoft.com/office/powerpoint/2010/main" val="26175991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2000"/>
            <a:lum/>
          </a:blip>
          <a:srcRect/>
          <a:stretch>
            <a:fillRect l="-4000" r="-4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DEAE8BC-7036-4F1A-9D08-A385DBB71E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3BD71A56-8994-46BF-B67D-0E5D05BE88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FA3BE48-BDEE-40EE-8C04-E8576A7F1E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B1D441-B15E-4669-9747-09420F628933}" type="datetimeFigureOut">
              <a:rPr lang="en-US" smtClean="0">
                <a:solidFill>
                  <a:prstClr val="black">
                    <a:tint val="75000"/>
                  </a:prstClr>
                </a:solidFill>
              </a:rPr>
              <a:pPr/>
              <a:t>4/16/2019</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xmlns="" id="{24688E93-FA95-42C4-AFD8-1B624CB364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xmlns="" id="{2F27A4A0-7071-4E65-A503-3D797938A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90F0DE-D6CA-4514-91B6-56AA11F83E8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98865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2000"/>
            <a:lum/>
          </a:blip>
          <a:srcRect/>
          <a:stretch>
            <a:fillRect l="-4000" r="-4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42FAC9-5FC8-41AC-9832-C1D4F7E14C14}"/>
              </a:ext>
            </a:extLst>
          </p:cNvPr>
          <p:cNvSpPr>
            <a:spLocks noGrp="1"/>
          </p:cNvSpPr>
          <p:nvPr>
            <p:ph type="ctrTitle"/>
          </p:nvPr>
        </p:nvSpPr>
        <p:spPr>
          <a:xfrm>
            <a:off x="1524000" y="705504"/>
            <a:ext cx="9144000" cy="1655762"/>
          </a:xfrm>
        </p:spPr>
        <p:txBody>
          <a:bodyPr>
            <a:normAutofit/>
          </a:bodyPr>
          <a:lstStyle/>
          <a:p>
            <a:r>
              <a:rPr lang="en-US" dirty="0" smtClean="0"/>
              <a:t>Mission To DC - 2019</a:t>
            </a:r>
            <a:endParaRPr lang="en-US" dirty="0"/>
          </a:p>
        </p:txBody>
      </p:sp>
      <p:sp>
        <p:nvSpPr>
          <p:cNvPr id="3" name="Subtitle 2">
            <a:extLst>
              <a:ext uri="{FF2B5EF4-FFF2-40B4-BE49-F238E27FC236}">
                <a16:creationId xmlns:a16="http://schemas.microsoft.com/office/drawing/2014/main" xmlns="" id="{3618ABC8-68BE-4D9D-B2AF-E53B60215C15}"/>
              </a:ext>
            </a:extLst>
          </p:cNvPr>
          <p:cNvSpPr>
            <a:spLocks noGrp="1"/>
          </p:cNvSpPr>
          <p:nvPr>
            <p:ph type="subTitle" idx="1"/>
          </p:nvPr>
        </p:nvSpPr>
        <p:spPr>
          <a:xfrm>
            <a:off x="2640106" y="2845360"/>
            <a:ext cx="7162800" cy="3357632"/>
          </a:xfrm>
        </p:spPr>
        <p:txBody>
          <a:bodyPr>
            <a:normAutofit/>
          </a:bodyPr>
          <a:lstStyle/>
          <a:p>
            <a:pPr marL="342900" indent="-342900" algn="l">
              <a:buFont typeface="Arial" panose="020B0604020202020204" pitchFamily="34" charset="0"/>
              <a:buChar char="•"/>
            </a:pPr>
            <a:r>
              <a:rPr lang="en-US" dirty="0" smtClean="0"/>
              <a:t>TRADE REMEDY ACTIONS – Section 232 and 301</a:t>
            </a:r>
          </a:p>
          <a:p>
            <a:pPr marL="342900" indent="-342900" algn="l">
              <a:buFont typeface="Arial" panose="020B0604020202020204" pitchFamily="34" charset="0"/>
              <a:buChar char="•"/>
            </a:pPr>
            <a:r>
              <a:rPr lang="en-US" dirty="0" smtClean="0"/>
              <a:t>USMCA vs NAFTA  vs Withdrawal</a:t>
            </a:r>
          </a:p>
          <a:p>
            <a:pPr marL="342900" indent="-342900" algn="l">
              <a:buFont typeface="Arial" panose="020B0604020202020204" pitchFamily="34" charset="0"/>
              <a:buChar char="•"/>
            </a:pPr>
            <a:r>
              <a:rPr lang="en-US" dirty="0" smtClean="0"/>
              <a:t>LOW VALUE SHIPMENTS – “86” Entries</a:t>
            </a:r>
          </a:p>
          <a:p>
            <a:pPr marL="342900" indent="-342900" algn="l">
              <a:buFont typeface="Arial" panose="020B0604020202020204" pitchFamily="34" charset="0"/>
              <a:buChar char="•"/>
            </a:pPr>
            <a:r>
              <a:rPr lang="en-US" dirty="0" smtClean="0"/>
              <a:t>NEW 5106 REQUIREMENTS</a:t>
            </a:r>
          </a:p>
          <a:p>
            <a:pPr marL="342900" indent="-342900" algn="l">
              <a:buFont typeface="Arial" panose="020B0604020202020204" pitchFamily="34" charset="0"/>
              <a:buChar char="•"/>
            </a:pPr>
            <a:r>
              <a:rPr lang="en-US" dirty="0" smtClean="0"/>
              <a:t>FMC – Best Practices to Negotiate Demurrage</a:t>
            </a:r>
          </a:p>
          <a:p>
            <a:pPr marL="342900" indent="-342900" algn="l">
              <a:buFont typeface="Arial" panose="020B0604020202020204" pitchFamily="34" charset="0"/>
              <a:buChar char="•"/>
            </a:pPr>
            <a:r>
              <a:rPr lang="en-US" dirty="0" smtClean="0"/>
              <a:t>2 Bonus Slides </a:t>
            </a:r>
            <a:endParaRPr lang="en-US" dirty="0"/>
          </a:p>
        </p:txBody>
      </p:sp>
    </p:spTree>
    <p:extLst>
      <p:ext uri="{BB962C8B-B14F-4D97-AF65-F5344CB8AC3E}">
        <p14:creationId xmlns:p14="http://schemas.microsoft.com/office/powerpoint/2010/main" val="141989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2000"/>
            <a:lum/>
          </a:blip>
          <a:srcRect/>
          <a:stretch>
            <a:fillRect l="-4000" r="-4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42FAC9-5FC8-41AC-9832-C1D4F7E14C14}"/>
              </a:ext>
            </a:extLst>
          </p:cNvPr>
          <p:cNvSpPr>
            <a:spLocks noGrp="1"/>
          </p:cNvSpPr>
          <p:nvPr>
            <p:ph type="ctrTitle"/>
          </p:nvPr>
        </p:nvSpPr>
        <p:spPr>
          <a:xfrm>
            <a:off x="1524000" y="651716"/>
            <a:ext cx="9144000" cy="1655762"/>
          </a:xfrm>
        </p:spPr>
        <p:txBody>
          <a:bodyPr>
            <a:normAutofit fontScale="90000"/>
          </a:bodyPr>
          <a:lstStyle/>
          <a:p>
            <a:r>
              <a:rPr lang="en-US" dirty="0" smtClean="0"/>
              <a:t>FMC – Best Practices to Negotiate  Demurrage</a:t>
            </a:r>
            <a:endParaRPr lang="en-US" dirty="0"/>
          </a:p>
        </p:txBody>
      </p:sp>
      <p:sp>
        <p:nvSpPr>
          <p:cNvPr id="3" name="Subtitle 2">
            <a:extLst>
              <a:ext uri="{FF2B5EF4-FFF2-40B4-BE49-F238E27FC236}">
                <a16:creationId xmlns:a16="http://schemas.microsoft.com/office/drawing/2014/main" xmlns="" id="{3618ABC8-68BE-4D9D-B2AF-E53B60215C15}"/>
              </a:ext>
            </a:extLst>
          </p:cNvPr>
          <p:cNvSpPr>
            <a:spLocks noGrp="1"/>
          </p:cNvSpPr>
          <p:nvPr>
            <p:ph type="subTitle" idx="1"/>
          </p:nvPr>
        </p:nvSpPr>
        <p:spPr>
          <a:xfrm>
            <a:off x="1524000" y="2603312"/>
            <a:ext cx="9144000" cy="3918511"/>
          </a:xfrm>
        </p:spPr>
        <p:txBody>
          <a:bodyPr>
            <a:normAutofit fontScale="85000" lnSpcReduction="20000"/>
          </a:bodyPr>
          <a:lstStyle/>
          <a:p>
            <a:pPr marL="342900" indent="-342900" algn="l">
              <a:buFont typeface="Arial" panose="020B0604020202020204" pitchFamily="34" charset="0"/>
              <a:buChar char="•"/>
            </a:pPr>
            <a:r>
              <a:rPr lang="en-US" sz="2600" dirty="0" smtClean="0"/>
              <a:t>Fact-Finding Mission 28 -  Commissioner Rebecca Dye</a:t>
            </a:r>
          </a:p>
          <a:p>
            <a:pPr marL="342900" indent="-342900" algn="l">
              <a:buFont typeface="Arial" panose="020B0604020202020204" pitchFamily="34" charset="0"/>
              <a:buChar char="•"/>
            </a:pPr>
            <a:r>
              <a:rPr lang="en-US" sz="2600" dirty="0" smtClean="0"/>
              <a:t>Why is there demurrage? </a:t>
            </a:r>
          </a:p>
          <a:p>
            <a:pPr marL="1257300" lvl="2" indent="-342900" algn="l">
              <a:buFont typeface="Arial" panose="020B0604020202020204" pitchFamily="34" charset="0"/>
              <a:buChar char="•"/>
            </a:pPr>
            <a:r>
              <a:rPr lang="en-US" sz="2400" dirty="0"/>
              <a:t>Good Intentions</a:t>
            </a:r>
          </a:p>
          <a:p>
            <a:pPr marL="1257300" lvl="2" indent="-342900" algn="l">
              <a:buFont typeface="Arial" panose="020B0604020202020204" pitchFamily="34" charset="0"/>
              <a:buChar char="•"/>
            </a:pPr>
            <a:r>
              <a:rPr lang="en-US" sz="2400" dirty="0" smtClean="0"/>
              <a:t>Incentives</a:t>
            </a:r>
          </a:p>
          <a:p>
            <a:pPr marL="1257300" lvl="2" indent="-342900" algn="l">
              <a:buFont typeface="Arial" panose="020B0604020202020204" pitchFamily="34" charset="0"/>
              <a:buChar char="•"/>
            </a:pPr>
            <a:r>
              <a:rPr lang="en-US" sz="2400" dirty="0" smtClean="0"/>
              <a:t>Purpose of the Charge</a:t>
            </a:r>
          </a:p>
          <a:p>
            <a:pPr marL="1257300" lvl="2" indent="-342900" algn="l">
              <a:buFont typeface="Arial" panose="020B0604020202020204" pitchFamily="34" charset="0"/>
              <a:buChar char="•"/>
            </a:pPr>
            <a:r>
              <a:rPr lang="en-US" sz="2400" dirty="0" smtClean="0"/>
              <a:t>The FMC is not </a:t>
            </a:r>
            <a:r>
              <a:rPr lang="en-US" sz="2400" dirty="0"/>
              <a:t>open to </a:t>
            </a:r>
            <a:r>
              <a:rPr lang="en-US" sz="2400" dirty="0" smtClean="0"/>
              <a:t>discussing demurrage </a:t>
            </a:r>
            <a:r>
              <a:rPr lang="en-US" sz="2400" dirty="0"/>
              <a:t>involving U.S. Customs</a:t>
            </a:r>
          </a:p>
          <a:p>
            <a:pPr marL="342900" indent="-342900" algn="l">
              <a:buFont typeface="Arial" panose="020B0604020202020204" pitchFamily="34" charset="0"/>
              <a:buChar char="•"/>
            </a:pPr>
            <a:r>
              <a:rPr lang="en-US" sz="2600" dirty="0" smtClean="0"/>
              <a:t>Best Practices – via OCEMA -</a:t>
            </a:r>
            <a:r>
              <a:rPr lang="en-US" sz="2600" dirty="0"/>
              <a:t>Ocean Carrier Equipment Management </a:t>
            </a:r>
            <a:r>
              <a:rPr lang="en-US" sz="2600" dirty="0" smtClean="0"/>
              <a:t>Association (same association involved in VGM-verified gross mass)</a:t>
            </a:r>
          </a:p>
          <a:p>
            <a:pPr marL="800100" lvl="1" indent="-342900" algn="l">
              <a:buFont typeface="Arial" panose="020B0604020202020204" pitchFamily="34" charset="0"/>
              <a:buChar char="•"/>
            </a:pPr>
            <a:r>
              <a:rPr lang="en-US" sz="2400" dirty="0" smtClean="0"/>
              <a:t>Each Carrier to post on its own website</a:t>
            </a:r>
          </a:p>
          <a:p>
            <a:pPr marL="800100" lvl="1" indent="-342900" algn="l">
              <a:buFont typeface="Arial" panose="020B0604020202020204" pitchFamily="34" charset="0"/>
              <a:buChar char="•"/>
            </a:pPr>
            <a:r>
              <a:rPr lang="en-US" sz="2400" dirty="0" smtClean="0"/>
              <a:t>Website should include</a:t>
            </a:r>
          </a:p>
          <a:p>
            <a:pPr marL="1257300" lvl="2" indent="-342900" algn="l">
              <a:buFont typeface="Arial" panose="020B0604020202020204" pitchFamily="34" charset="0"/>
              <a:buChar char="•"/>
            </a:pPr>
            <a:r>
              <a:rPr lang="en-US" sz="2100" dirty="0" smtClean="0"/>
              <a:t>Who to call or contact </a:t>
            </a:r>
          </a:p>
          <a:p>
            <a:pPr marL="1257300" lvl="2" indent="-342900" algn="l">
              <a:buFont typeface="Arial" panose="020B0604020202020204" pitchFamily="34" charset="0"/>
              <a:buChar char="•"/>
            </a:pPr>
            <a:r>
              <a:rPr lang="en-US" sz="2100" dirty="0" smtClean="0"/>
              <a:t>Phone number and/or email</a:t>
            </a:r>
          </a:p>
          <a:p>
            <a:pPr marL="1257300" lvl="2" indent="-342900" algn="l">
              <a:buFont typeface="Arial" panose="020B0604020202020204" pitchFamily="34" charset="0"/>
              <a:buChar char="•"/>
            </a:pPr>
            <a:r>
              <a:rPr lang="en-US" sz="2100" dirty="0" smtClean="0"/>
              <a:t>Process to go through in disputing demurrage fees</a:t>
            </a:r>
          </a:p>
          <a:p>
            <a:pPr marL="342900" indent="-342900" algn="l">
              <a:buFont typeface="Arial" panose="020B0604020202020204" pitchFamily="34" charset="0"/>
              <a:buChar char="•"/>
            </a:pPr>
            <a:endParaRPr lang="en-US" dirty="0" smtClean="0"/>
          </a:p>
        </p:txBody>
      </p:sp>
    </p:spTree>
    <p:extLst>
      <p:ext uri="{BB962C8B-B14F-4D97-AF65-F5344CB8AC3E}">
        <p14:creationId xmlns:p14="http://schemas.microsoft.com/office/powerpoint/2010/main" val="263159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2000"/>
            <a:lum/>
          </a:blip>
          <a:srcRect/>
          <a:stretch>
            <a:fillRect l="-4000" r="-4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42FAC9-5FC8-41AC-9832-C1D4F7E14C14}"/>
              </a:ext>
            </a:extLst>
          </p:cNvPr>
          <p:cNvSpPr>
            <a:spLocks noGrp="1"/>
          </p:cNvSpPr>
          <p:nvPr>
            <p:ph type="ctrTitle"/>
          </p:nvPr>
        </p:nvSpPr>
        <p:spPr>
          <a:xfrm>
            <a:off x="1524000" y="692057"/>
            <a:ext cx="9144000" cy="1655762"/>
          </a:xfrm>
        </p:spPr>
        <p:txBody>
          <a:bodyPr>
            <a:normAutofit fontScale="90000"/>
          </a:bodyPr>
          <a:lstStyle/>
          <a:p>
            <a:r>
              <a:rPr lang="en-US" dirty="0" smtClean="0"/>
              <a:t>Advanced Manifest to lead to Post-Departure Filing</a:t>
            </a:r>
            <a:endParaRPr lang="en-US" dirty="0"/>
          </a:p>
        </p:txBody>
      </p:sp>
      <p:sp>
        <p:nvSpPr>
          <p:cNvPr id="3" name="Subtitle 2">
            <a:extLst>
              <a:ext uri="{FF2B5EF4-FFF2-40B4-BE49-F238E27FC236}">
                <a16:creationId xmlns:a16="http://schemas.microsoft.com/office/drawing/2014/main" xmlns="" id="{3618ABC8-68BE-4D9D-B2AF-E53B60215C15}"/>
              </a:ext>
            </a:extLst>
          </p:cNvPr>
          <p:cNvSpPr>
            <a:spLocks noGrp="1"/>
          </p:cNvSpPr>
          <p:nvPr>
            <p:ph type="subTitle" idx="1"/>
          </p:nvPr>
        </p:nvSpPr>
        <p:spPr>
          <a:xfrm>
            <a:off x="1524000" y="2778125"/>
            <a:ext cx="9144000" cy="3357632"/>
          </a:xfrm>
        </p:spPr>
        <p:txBody>
          <a:bodyPr>
            <a:normAutofit fontScale="92500" lnSpcReduction="20000"/>
          </a:bodyPr>
          <a:lstStyle/>
          <a:p>
            <a:pPr marL="342900" indent="-342900" algn="l">
              <a:buFont typeface="Arial" panose="020B0604020202020204" pitchFamily="34" charset="0"/>
              <a:buChar char="•"/>
            </a:pPr>
            <a:r>
              <a:rPr lang="en-US" dirty="0" smtClean="0"/>
              <a:t>COAC has a new Working Group -  Export Modernization WG</a:t>
            </a:r>
          </a:p>
          <a:p>
            <a:pPr marL="342900" indent="-342900" algn="l">
              <a:buFont typeface="Arial" panose="020B0604020202020204" pitchFamily="34" charset="0"/>
              <a:buChar char="•"/>
            </a:pPr>
            <a:r>
              <a:rPr lang="en-US" dirty="0" smtClean="0"/>
              <a:t>Focus on Policies and Procedures for advance manifest for all modes of transportation  </a:t>
            </a:r>
            <a:endParaRPr lang="en-US" dirty="0"/>
          </a:p>
          <a:p>
            <a:pPr marL="800100" lvl="1" indent="-342900" algn="l">
              <a:buFont typeface="Arial" panose="020B0604020202020204" pitchFamily="34" charset="0"/>
              <a:buChar char="•"/>
            </a:pPr>
            <a:r>
              <a:rPr lang="en-US" dirty="0" smtClean="0"/>
              <a:t>Air</a:t>
            </a:r>
          </a:p>
          <a:p>
            <a:pPr marL="800100" lvl="1" indent="-342900" algn="l">
              <a:buFont typeface="Arial" panose="020B0604020202020204" pitchFamily="34" charset="0"/>
              <a:buChar char="•"/>
            </a:pPr>
            <a:r>
              <a:rPr lang="en-US" dirty="0" smtClean="0"/>
              <a:t>Ocean</a:t>
            </a:r>
          </a:p>
          <a:p>
            <a:pPr marL="800100" lvl="1" indent="-342900" algn="l">
              <a:buFont typeface="Arial" panose="020B0604020202020204" pitchFamily="34" charset="0"/>
              <a:buChar char="•"/>
            </a:pPr>
            <a:r>
              <a:rPr lang="en-US" dirty="0" smtClean="0"/>
              <a:t>Truck</a:t>
            </a:r>
          </a:p>
          <a:p>
            <a:pPr marL="800100" lvl="1" indent="-342900" algn="l">
              <a:buFont typeface="Arial" panose="020B0604020202020204" pitchFamily="34" charset="0"/>
              <a:buChar char="•"/>
            </a:pPr>
            <a:r>
              <a:rPr lang="en-US" dirty="0" smtClean="0"/>
              <a:t>Rail</a:t>
            </a:r>
            <a:endParaRPr lang="en-US" dirty="0"/>
          </a:p>
          <a:p>
            <a:pPr marL="342900" indent="-342900" algn="l">
              <a:buFont typeface="Arial" panose="020B0604020202020204" pitchFamily="34" charset="0"/>
              <a:buChar char="•"/>
            </a:pPr>
            <a:r>
              <a:rPr lang="en-US" dirty="0" smtClean="0"/>
              <a:t>Once Advanced Manifest Data is received, then the Post-departure can be revitalized  (been on hiatus since October of 2002)</a:t>
            </a:r>
          </a:p>
          <a:p>
            <a:pPr marL="800100" lvl="1" indent="-342900" algn="l">
              <a:buFont typeface="Arial" panose="020B0604020202020204" pitchFamily="34" charset="0"/>
              <a:buChar char="•"/>
            </a:pPr>
            <a:r>
              <a:rPr lang="en-US" dirty="0" smtClean="0"/>
              <a:t>Will require Customs changing some regulations</a:t>
            </a:r>
          </a:p>
          <a:p>
            <a:pPr marL="800100" lvl="1" indent="-342900" algn="l">
              <a:buFont typeface="Arial" panose="020B0604020202020204" pitchFamily="34" charset="0"/>
              <a:buChar char="•"/>
            </a:pPr>
            <a:r>
              <a:rPr lang="en-US" dirty="0" smtClean="0"/>
              <a:t>Will take some regulatory changes by Census, too</a:t>
            </a:r>
          </a:p>
        </p:txBody>
      </p:sp>
    </p:spTree>
    <p:extLst>
      <p:ext uri="{BB962C8B-B14F-4D97-AF65-F5344CB8AC3E}">
        <p14:creationId xmlns:p14="http://schemas.microsoft.com/office/powerpoint/2010/main" val="484602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2000"/>
            <a:lum/>
          </a:blip>
          <a:srcRect/>
          <a:stretch>
            <a:fillRect l="-4000" r="-4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42FAC9-5FC8-41AC-9832-C1D4F7E14C14}"/>
              </a:ext>
            </a:extLst>
          </p:cNvPr>
          <p:cNvSpPr>
            <a:spLocks noGrp="1"/>
          </p:cNvSpPr>
          <p:nvPr>
            <p:ph type="ctrTitle"/>
          </p:nvPr>
        </p:nvSpPr>
        <p:spPr>
          <a:xfrm>
            <a:off x="1524000" y="557586"/>
            <a:ext cx="9144000" cy="1655762"/>
          </a:xfrm>
        </p:spPr>
        <p:txBody>
          <a:bodyPr>
            <a:normAutofit/>
          </a:bodyPr>
          <a:lstStyle/>
          <a:p>
            <a:r>
              <a:rPr lang="en-US" dirty="0" smtClean="0"/>
              <a:t>Self-Propelled Vehicles</a:t>
            </a:r>
            <a:endParaRPr lang="en-US" dirty="0"/>
          </a:p>
        </p:txBody>
      </p:sp>
      <p:sp>
        <p:nvSpPr>
          <p:cNvPr id="3" name="Subtitle 2">
            <a:extLst>
              <a:ext uri="{FF2B5EF4-FFF2-40B4-BE49-F238E27FC236}">
                <a16:creationId xmlns:a16="http://schemas.microsoft.com/office/drawing/2014/main" xmlns="" id="{3618ABC8-68BE-4D9D-B2AF-E53B60215C15}"/>
              </a:ext>
            </a:extLst>
          </p:cNvPr>
          <p:cNvSpPr>
            <a:spLocks noGrp="1"/>
          </p:cNvSpPr>
          <p:nvPr>
            <p:ph type="subTitle" idx="1"/>
          </p:nvPr>
        </p:nvSpPr>
        <p:spPr>
          <a:xfrm>
            <a:off x="1524000" y="2778125"/>
            <a:ext cx="9144000" cy="3357632"/>
          </a:xfrm>
        </p:spPr>
        <p:txBody>
          <a:bodyPr>
            <a:normAutofit fontScale="92500" lnSpcReduction="10000"/>
          </a:bodyPr>
          <a:lstStyle/>
          <a:p>
            <a:pPr marL="342900" indent="-342900" algn="l">
              <a:buFont typeface="Arial" panose="020B0604020202020204" pitchFamily="34" charset="0"/>
              <a:buChar char="•"/>
            </a:pPr>
            <a:r>
              <a:rPr lang="en-US" dirty="0" smtClean="0"/>
              <a:t>Some pilots are testing these concepts now in the ports of Houston &amp; Atlanta</a:t>
            </a:r>
          </a:p>
          <a:p>
            <a:pPr marL="342900" indent="-342900" algn="l">
              <a:buFont typeface="Arial" panose="020B0604020202020204" pitchFamily="34" charset="0"/>
              <a:buChar char="•"/>
            </a:pPr>
            <a:r>
              <a:rPr lang="en-US" dirty="0" smtClean="0"/>
              <a:t>Once AES is submitted with the VIN number, the process will start and the ACE Portal will dictate what will be required to fulfill the requirements</a:t>
            </a:r>
          </a:p>
          <a:p>
            <a:pPr marL="342900" indent="-342900" algn="l">
              <a:buFont typeface="Arial" panose="020B0604020202020204" pitchFamily="34" charset="0"/>
              <a:buChar char="•"/>
            </a:pPr>
            <a:r>
              <a:rPr lang="en-US" dirty="0" smtClean="0"/>
              <a:t>Similar to DIS – you will be able to submit documents such as a title, bill of sale, etc.</a:t>
            </a:r>
            <a:endParaRPr lang="en-US" dirty="0"/>
          </a:p>
          <a:p>
            <a:pPr marL="342900" indent="-342900" algn="l">
              <a:buFont typeface="Arial" panose="020B0604020202020204" pitchFamily="34" charset="0"/>
              <a:buChar char="•"/>
            </a:pPr>
            <a:r>
              <a:rPr lang="en-US" dirty="0" smtClean="0"/>
              <a:t>Between the AES transmission advising the next step and what to submit, it is expected to make the process uniform for all ports of exit.</a:t>
            </a:r>
          </a:p>
          <a:p>
            <a:pPr marL="800100" lvl="1" indent="-342900" algn="l">
              <a:buFont typeface="Arial" panose="020B0604020202020204" pitchFamily="34" charset="0"/>
              <a:buChar char="•"/>
            </a:pPr>
            <a:r>
              <a:rPr lang="en-US" dirty="0" smtClean="0"/>
              <a:t>No unique forms for each port</a:t>
            </a:r>
          </a:p>
          <a:p>
            <a:pPr marL="800100" lvl="1" indent="-342900" algn="l">
              <a:buFont typeface="Arial" panose="020B0604020202020204" pitchFamily="34" charset="0"/>
              <a:buChar char="•"/>
            </a:pPr>
            <a:r>
              <a:rPr lang="en-US" dirty="0" smtClean="0"/>
              <a:t>No unique document requests</a:t>
            </a:r>
          </a:p>
        </p:txBody>
      </p:sp>
    </p:spTree>
    <p:extLst>
      <p:ext uri="{BB962C8B-B14F-4D97-AF65-F5344CB8AC3E}">
        <p14:creationId xmlns:p14="http://schemas.microsoft.com/office/powerpoint/2010/main" val="3295061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2000"/>
            <a:lum/>
          </a:blip>
          <a:srcRect/>
          <a:stretch>
            <a:fillRect l="-4000" r="-4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42FAC9-5FC8-41AC-9832-C1D4F7E14C14}"/>
              </a:ext>
            </a:extLst>
          </p:cNvPr>
          <p:cNvSpPr>
            <a:spLocks noGrp="1"/>
          </p:cNvSpPr>
          <p:nvPr>
            <p:ph type="ctrTitle"/>
          </p:nvPr>
        </p:nvSpPr>
        <p:spPr>
          <a:xfrm>
            <a:off x="1524000" y="1122363"/>
            <a:ext cx="9144000" cy="1655762"/>
          </a:xfrm>
        </p:spPr>
        <p:txBody>
          <a:bodyPr>
            <a:normAutofit/>
          </a:bodyPr>
          <a:lstStyle/>
          <a:p>
            <a:r>
              <a:rPr lang="en-US" dirty="0" smtClean="0"/>
              <a:t>Questions?</a:t>
            </a:r>
            <a:endParaRPr lang="en-US" dirty="0"/>
          </a:p>
        </p:txBody>
      </p:sp>
      <p:sp>
        <p:nvSpPr>
          <p:cNvPr id="3" name="Subtitle 2">
            <a:extLst>
              <a:ext uri="{FF2B5EF4-FFF2-40B4-BE49-F238E27FC236}">
                <a16:creationId xmlns:a16="http://schemas.microsoft.com/office/drawing/2014/main" xmlns="" id="{3618ABC8-68BE-4D9D-B2AF-E53B60215C15}"/>
              </a:ext>
            </a:extLst>
          </p:cNvPr>
          <p:cNvSpPr>
            <a:spLocks noGrp="1"/>
          </p:cNvSpPr>
          <p:nvPr>
            <p:ph type="subTitle" idx="1"/>
          </p:nvPr>
        </p:nvSpPr>
        <p:spPr>
          <a:xfrm>
            <a:off x="1524000" y="2778125"/>
            <a:ext cx="9144000" cy="3357632"/>
          </a:xfrm>
        </p:spPr>
        <p:txBody>
          <a:bodyPr>
            <a:normAutofit/>
          </a:bodyPr>
          <a:lstStyle/>
          <a:p>
            <a:pPr algn="l"/>
            <a:endParaRPr lang="en-US" dirty="0"/>
          </a:p>
          <a:p>
            <a:pPr algn="l"/>
            <a:endParaRPr lang="en-US" dirty="0"/>
          </a:p>
          <a:p>
            <a:pPr algn="l"/>
            <a:endParaRPr lang="en-US" dirty="0"/>
          </a:p>
          <a:p>
            <a:pPr algn="l"/>
            <a:r>
              <a:rPr lang="en-US" dirty="0" smtClean="0"/>
              <a:t>Thank you, </a:t>
            </a:r>
          </a:p>
          <a:p>
            <a:pPr algn="l"/>
            <a:r>
              <a:rPr lang="en-US" dirty="0"/>
              <a:t> </a:t>
            </a:r>
            <a:r>
              <a:rPr lang="en-US" dirty="0" smtClean="0"/>
              <a:t>          All of us</a:t>
            </a:r>
          </a:p>
          <a:p>
            <a:pPr algn="l"/>
            <a:r>
              <a:rPr lang="en-US" dirty="0"/>
              <a:t> </a:t>
            </a:r>
            <a:r>
              <a:rPr lang="en-US" dirty="0" smtClean="0"/>
              <a:t>(Ali Halseth, Judy Haggin, Chuck Willis, Laura Flor, and Brenda Barnes)</a:t>
            </a:r>
            <a:endParaRPr lang="en-US" dirty="0"/>
          </a:p>
        </p:txBody>
      </p:sp>
    </p:spTree>
    <p:extLst>
      <p:ext uri="{BB962C8B-B14F-4D97-AF65-F5344CB8AC3E}">
        <p14:creationId xmlns:p14="http://schemas.microsoft.com/office/powerpoint/2010/main" val="1404949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itle 3">
            <a:extLst>
              <a:ext uri="{FF2B5EF4-FFF2-40B4-BE49-F238E27FC236}">
                <a16:creationId xmlns:a16="http://schemas.microsoft.com/office/drawing/2014/main" xmlns="" id="{5C4D5556-8085-42B9-B88F-ECCE94AF243C}"/>
              </a:ext>
            </a:extLst>
          </p:cNvPr>
          <p:cNvSpPr>
            <a:spLocks noGrp="1"/>
          </p:cNvSpPr>
          <p:nvPr>
            <p:ph type="title"/>
          </p:nvPr>
        </p:nvSpPr>
        <p:spPr>
          <a:xfrm>
            <a:off x="838200" y="963877"/>
            <a:ext cx="3494362" cy="4930246"/>
          </a:xfrm>
        </p:spPr>
        <p:txBody>
          <a:bodyPr>
            <a:normAutofit/>
          </a:bodyPr>
          <a:lstStyle/>
          <a:p>
            <a:pPr algn="r"/>
            <a:r>
              <a:rPr lang="en-US" sz="5400" dirty="0"/>
              <a:t>Trade Remedies</a:t>
            </a:r>
            <a:r>
              <a:rPr lang="en-US" dirty="0">
                <a:solidFill>
                  <a:schemeClr val="accent1"/>
                </a:solidFill>
              </a:rPr>
              <a:t/>
            </a:r>
            <a:br>
              <a:rPr lang="en-US" dirty="0">
                <a:solidFill>
                  <a:schemeClr val="accent1"/>
                </a:solidFill>
              </a:rPr>
            </a:br>
            <a:endParaRPr lang="en-US" dirty="0">
              <a:solidFill>
                <a:schemeClr val="accent1"/>
              </a:solidFill>
            </a:endParaRPr>
          </a:p>
        </p:txBody>
      </p:sp>
      <p:cxnSp>
        <p:nvCxnSpPr>
          <p:cNvPr id="12" name="Straight Connector 11">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xmlns="" id="{C86A1BAD-3B2E-48D9-B658-8D0A4293B392}"/>
              </a:ext>
            </a:extLst>
          </p:cNvPr>
          <p:cNvSpPr>
            <a:spLocks noGrp="1"/>
          </p:cNvSpPr>
          <p:nvPr>
            <p:ph idx="1"/>
          </p:nvPr>
        </p:nvSpPr>
        <p:spPr>
          <a:xfrm>
            <a:off x="4761586" y="1193180"/>
            <a:ext cx="7108849" cy="5344779"/>
          </a:xfrm>
        </p:spPr>
        <p:txBody>
          <a:bodyPr anchor="ctr">
            <a:normAutofit fontScale="92500" lnSpcReduction="10000"/>
          </a:bodyPr>
          <a:lstStyle/>
          <a:p>
            <a:pPr marL="0" indent="0">
              <a:buNone/>
            </a:pPr>
            <a:r>
              <a:rPr lang="en-US" sz="2200" b="1" dirty="0"/>
              <a:t>Section 232 </a:t>
            </a:r>
            <a:r>
              <a:rPr lang="en-US" sz="2200" dirty="0"/>
              <a:t>– Tariffs on imported steel and aluminum. </a:t>
            </a:r>
          </a:p>
          <a:p>
            <a:pPr marL="0" indent="0">
              <a:buNone/>
            </a:pPr>
            <a:r>
              <a:rPr lang="en-US" sz="2200" dirty="0"/>
              <a:t>Encouraged to lift these tariffs and resist imposing tariffs on auto imports. </a:t>
            </a:r>
          </a:p>
          <a:p>
            <a:pPr marL="0" indent="0">
              <a:buNone/>
            </a:pPr>
            <a:r>
              <a:rPr lang="en-US" sz="2200" b="1" dirty="0"/>
              <a:t>Section 301 </a:t>
            </a:r>
            <a:r>
              <a:rPr lang="en-US" sz="2200" dirty="0"/>
              <a:t>– China tariffs </a:t>
            </a:r>
          </a:p>
          <a:p>
            <a:pPr marL="0" indent="0">
              <a:buNone/>
            </a:pPr>
            <a:r>
              <a:rPr lang="en-US" sz="2200" dirty="0"/>
              <a:t>We agree that China is a bad actor and that the U.S. cannot let the Chinese off the hook in regards to IP violations and theft of U.S. Technology.</a:t>
            </a:r>
          </a:p>
          <a:p>
            <a:pPr marL="0" indent="0">
              <a:buNone/>
            </a:pPr>
            <a:r>
              <a:rPr lang="en-US" sz="2200" dirty="0"/>
              <a:t>Keeping tariffs in place indefinitely is not the answer. </a:t>
            </a:r>
          </a:p>
          <a:p>
            <a:pPr marL="0" indent="0">
              <a:buNone/>
            </a:pPr>
            <a:endParaRPr lang="en-US" sz="2200" b="1" dirty="0"/>
          </a:p>
          <a:p>
            <a:pPr marL="0" indent="0">
              <a:buNone/>
            </a:pPr>
            <a:r>
              <a:rPr lang="en-US" sz="2200" b="1" dirty="0"/>
              <a:t>Legislation to Support: </a:t>
            </a:r>
          </a:p>
          <a:p>
            <a:pPr marL="0" indent="0">
              <a:buNone/>
            </a:pPr>
            <a:r>
              <a:rPr lang="en-US" sz="2200" b="1" dirty="0"/>
              <a:t>S.287(Portman –OH)/H.R.940(Gallagher-WI)</a:t>
            </a:r>
          </a:p>
          <a:p>
            <a:pPr marL="0" indent="0">
              <a:buNone/>
            </a:pPr>
            <a:r>
              <a:rPr lang="en-US" sz="2200" dirty="0"/>
              <a:t>Would allow Congress to pass a resolution of disapproval to block presidential trade actions.</a:t>
            </a:r>
          </a:p>
          <a:p>
            <a:pPr marL="0" indent="0">
              <a:buNone/>
            </a:pPr>
            <a:r>
              <a:rPr lang="en-US" sz="2200" b="1" dirty="0"/>
              <a:t>Import Tax Relief Act: (H.R.1452 and S.577) </a:t>
            </a:r>
          </a:p>
          <a:p>
            <a:pPr marL="0" indent="0">
              <a:buNone/>
            </a:pPr>
            <a:r>
              <a:rPr lang="en-US" sz="2200" dirty="0"/>
              <a:t>Would require USTR to establish an exclusion process for the List 3 tariffs (or any future list).</a:t>
            </a:r>
          </a:p>
          <a:p>
            <a:pPr marL="0" indent="0">
              <a:buNone/>
            </a:pPr>
            <a:endParaRPr lang="en-US" sz="1700" dirty="0"/>
          </a:p>
          <a:p>
            <a:pPr marL="0" indent="0">
              <a:buNone/>
            </a:pPr>
            <a:endParaRPr lang="en-US" sz="1700" dirty="0"/>
          </a:p>
        </p:txBody>
      </p:sp>
    </p:spTree>
    <p:extLst>
      <p:ext uri="{BB962C8B-B14F-4D97-AF65-F5344CB8AC3E}">
        <p14:creationId xmlns:p14="http://schemas.microsoft.com/office/powerpoint/2010/main" val="1507478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2000"/>
            <a:lum/>
          </a:blip>
          <a:srcRect/>
          <a:stretch>
            <a:fillRect l="-4000" r="-4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42FAC9-5FC8-41AC-9832-C1D4F7E14C14}"/>
              </a:ext>
            </a:extLst>
          </p:cNvPr>
          <p:cNvSpPr>
            <a:spLocks noGrp="1"/>
          </p:cNvSpPr>
          <p:nvPr>
            <p:ph type="ctrTitle"/>
          </p:nvPr>
        </p:nvSpPr>
        <p:spPr>
          <a:xfrm>
            <a:off x="1631576" y="524436"/>
            <a:ext cx="9144000" cy="887786"/>
          </a:xfrm>
        </p:spPr>
        <p:txBody>
          <a:bodyPr>
            <a:normAutofit fontScale="90000"/>
          </a:bodyPr>
          <a:lstStyle/>
          <a:p>
            <a:r>
              <a:rPr lang="en-US" dirty="0" smtClean="0"/>
              <a:t>USMCA vs NAFTA vs Withdrawal </a:t>
            </a:r>
            <a:endParaRPr lang="en-US" dirty="0"/>
          </a:p>
        </p:txBody>
      </p:sp>
      <p:sp>
        <p:nvSpPr>
          <p:cNvPr id="3" name="Subtitle 2">
            <a:extLst>
              <a:ext uri="{FF2B5EF4-FFF2-40B4-BE49-F238E27FC236}">
                <a16:creationId xmlns:a16="http://schemas.microsoft.com/office/drawing/2014/main" xmlns="" id="{3618ABC8-68BE-4D9D-B2AF-E53B60215C15}"/>
              </a:ext>
            </a:extLst>
          </p:cNvPr>
          <p:cNvSpPr>
            <a:spLocks noGrp="1"/>
          </p:cNvSpPr>
          <p:nvPr>
            <p:ph type="subTitle" idx="1"/>
          </p:nvPr>
        </p:nvSpPr>
        <p:spPr>
          <a:xfrm>
            <a:off x="1631576" y="1694329"/>
            <a:ext cx="9144000" cy="5056094"/>
          </a:xfrm>
        </p:spPr>
        <p:txBody>
          <a:bodyPr>
            <a:noAutofit/>
          </a:bodyPr>
          <a:lstStyle/>
          <a:p>
            <a:pPr algn="l"/>
            <a:r>
              <a:rPr lang="en-US" b="1" dirty="0" smtClean="0"/>
              <a:t>North American Free Trade Agreement (NAFTA) </a:t>
            </a:r>
          </a:p>
          <a:p>
            <a:pPr marL="342900" indent="-342900" algn="l">
              <a:buFont typeface="Arial" panose="020B0604020202020204" pitchFamily="34" charset="0"/>
              <a:buChar char="•"/>
            </a:pPr>
            <a:r>
              <a:rPr lang="en-US" sz="2000" dirty="0" smtClean="0"/>
              <a:t>Implemented January 1, 1994</a:t>
            </a:r>
          </a:p>
          <a:p>
            <a:pPr marL="342900" indent="-342900" algn="l">
              <a:buFont typeface="Arial" panose="020B0604020202020204" pitchFamily="34" charset="0"/>
              <a:buChar char="•"/>
            </a:pPr>
            <a:r>
              <a:rPr lang="en-US" sz="2000" dirty="0" smtClean="0"/>
              <a:t>Designed to continue indefinitely (no expiration date)</a:t>
            </a:r>
          </a:p>
          <a:p>
            <a:pPr marL="342900" indent="-342900" algn="l">
              <a:buFont typeface="Arial" panose="020B0604020202020204" pitchFamily="34" charset="0"/>
              <a:buChar char="•"/>
            </a:pPr>
            <a:r>
              <a:rPr lang="en-US" sz="2000" dirty="0" smtClean="0"/>
              <a:t>Labor provisions included but without real enforcement teeth</a:t>
            </a:r>
          </a:p>
          <a:p>
            <a:pPr marL="342900" indent="-342900" algn="l">
              <a:buFont typeface="Arial" panose="020B0604020202020204" pitchFamily="34" charset="0"/>
              <a:buChar char="•"/>
            </a:pPr>
            <a:r>
              <a:rPr lang="en-US" sz="2000" dirty="0" smtClean="0"/>
              <a:t>All parties agree that NAFTA needed to be updated </a:t>
            </a:r>
          </a:p>
          <a:p>
            <a:pPr algn="l"/>
            <a:endParaRPr lang="en-US" sz="800" dirty="0" smtClean="0"/>
          </a:p>
          <a:p>
            <a:pPr algn="l"/>
            <a:r>
              <a:rPr lang="en-US" b="1" dirty="0" smtClean="0"/>
              <a:t>United States – Mexico – Canada Agreement (USMCA)</a:t>
            </a:r>
          </a:p>
          <a:p>
            <a:pPr marL="342900" indent="-342900" algn="l">
              <a:buFont typeface="Arial" panose="020B0604020202020204" pitchFamily="34" charset="0"/>
              <a:buChar char="•"/>
            </a:pPr>
            <a:r>
              <a:rPr lang="en-US" sz="2000" dirty="0" smtClean="0"/>
              <a:t>NAFTA renegotiated into new Free Trade Agreement</a:t>
            </a:r>
          </a:p>
          <a:p>
            <a:pPr marL="342900" indent="-342900" algn="l">
              <a:buFont typeface="Arial" panose="020B0604020202020204" pitchFamily="34" charset="0"/>
              <a:buChar char="•"/>
            </a:pPr>
            <a:r>
              <a:rPr lang="en-US" sz="2000" dirty="0" smtClean="0"/>
              <a:t>US / CA/ MX signed agreement on November </a:t>
            </a:r>
            <a:r>
              <a:rPr lang="en-US" sz="2000" dirty="0"/>
              <a:t>30, </a:t>
            </a:r>
            <a:r>
              <a:rPr lang="en-US" sz="2000" dirty="0" smtClean="0"/>
              <a:t>2018</a:t>
            </a:r>
            <a:endParaRPr lang="en-US" sz="2000" dirty="0"/>
          </a:p>
          <a:p>
            <a:pPr marL="342900" indent="-342900" algn="l">
              <a:buFont typeface="Arial" panose="020B0604020202020204" pitchFamily="34" charset="0"/>
              <a:buChar char="•"/>
            </a:pPr>
            <a:r>
              <a:rPr lang="en-US" sz="2000" dirty="0" smtClean="0"/>
              <a:t>US Congress must ratify</a:t>
            </a:r>
          </a:p>
          <a:p>
            <a:pPr marL="342900" indent="-342900" algn="l">
              <a:buFont typeface="Arial" panose="020B0604020202020204" pitchFamily="34" charset="0"/>
              <a:buChar char="•"/>
            </a:pPr>
            <a:r>
              <a:rPr lang="en-US" sz="2000" dirty="0" smtClean="0"/>
              <a:t>Effective date most likely early 2020; reviewed </a:t>
            </a:r>
            <a:r>
              <a:rPr lang="en-US" sz="2000" dirty="0"/>
              <a:t>every six years and could expire in 2036, or be extended to </a:t>
            </a:r>
            <a:r>
              <a:rPr lang="en-US" sz="2000" dirty="0" smtClean="0"/>
              <a:t>2052</a:t>
            </a:r>
          </a:p>
        </p:txBody>
      </p:sp>
    </p:spTree>
    <p:extLst>
      <p:ext uri="{BB962C8B-B14F-4D97-AF65-F5344CB8AC3E}">
        <p14:creationId xmlns:p14="http://schemas.microsoft.com/office/powerpoint/2010/main" val="3144504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2000"/>
            <a:lum/>
          </a:blip>
          <a:srcRect/>
          <a:stretch>
            <a:fillRect l="-4000" r="-4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42FAC9-5FC8-41AC-9832-C1D4F7E14C14}"/>
              </a:ext>
            </a:extLst>
          </p:cNvPr>
          <p:cNvSpPr>
            <a:spLocks noGrp="1"/>
          </p:cNvSpPr>
          <p:nvPr>
            <p:ph type="ctrTitle"/>
          </p:nvPr>
        </p:nvSpPr>
        <p:spPr>
          <a:xfrm>
            <a:off x="1524000" y="369327"/>
            <a:ext cx="9144000" cy="1655762"/>
          </a:xfrm>
        </p:spPr>
        <p:txBody>
          <a:bodyPr>
            <a:normAutofit fontScale="90000"/>
          </a:bodyPr>
          <a:lstStyle/>
          <a:p>
            <a:r>
              <a:rPr lang="en-US" dirty="0"/>
              <a:t>USMCA Congressional Concerns</a:t>
            </a:r>
          </a:p>
        </p:txBody>
      </p:sp>
      <p:sp>
        <p:nvSpPr>
          <p:cNvPr id="3" name="Subtitle 2">
            <a:extLst>
              <a:ext uri="{FF2B5EF4-FFF2-40B4-BE49-F238E27FC236}">
                <a16:creationId xmlns:a16="http://schemas.microsoft.com/office/drawing/2014/main" xmlns="" id="{3618ABC8-68BE-4D9D-B2AF-E53B60215C15}"/>
              </a:ext>
            </a:extLst>
          </p:cNvPr>
          <p:cNvSpPr>
            <a:spLocks noGrp="1"/>
          </p:cNvSpPr>
          <p:nvPr>
            <p:ph type="subTitle" idx="1"/>
          </p:nvPr>
        </p:nvSpPr>
        <p:spPr>
          <a:xfrm>
            <a:off x="1524000" y="2468843"/>
            <a:ext cx="9341224" cy="3663016"/>
          </a:xfrm>
        </p:spPr>
        <p:txBody>
          <a:bodyPr>
            <a:normAutofit/>
          </a:bodyPr>
          <a:lstStyle/>
          <a:p>
            <a:pPr marL="342900" indent="-342900" algn="l">
              <a:buFont typeface="Arial" panose="020B0604020202020204" pitchFamily="34" charset="0"/>
              <a:buChar char="•"/>
            </a:pPr>
            <a:r>
              <a:rPr lang="en-US" sz="2200" b="1" dirty="0"/>
              <a:t>Labor</a:t>
            </a:r>
            <a:r>
              <a:rPr lang="en-US" sz="2200" dirty="0"/>
              <a:t>: stronger labor provisions and enforcement procedures not currently included in Mexico law; without change in their law, labor provisions remain unenforceable</a:t>
            </a:r>
          </a:p>
          <a:p>
            <a:pPr algn="l"/>
            <a:endParaRPr lang="en-US" sz="1000" dirty="0"/>
          </a:p>
          <a:p>
            <a:pPr marL="342900" indent="-342900" algn="l">
              <a:buFont typeface="Arial" panose="020B0604020202020204" pitchFamily="34" charset="0"/>
              <a:buChar char="•"/>
            </a:pPr>
            <a:r>
              <a:rPr lang="en-US" sz="2200" b="1" dirty="0"/>
              <a:t>Biologics</a:t>
            </a:r>
            <a:r>
              <a:rPr lang="en-US" sz="2200" dirty="0"/>
              <a:t>: allows 10 year patent protection on drugs before generics can be offered; longer period that currently in force in CA (8 years) and MX (5 years); 12 year protection in US that Democrats were hoping to negotiate to a lower term </a:t>
            </a:r>
          </a:p>
          <a:p>
            <a:pPr algn="l"/>
            <a:endParaRPr lang="en-US" sz="1000" dirty="0"/>
          </a:p>
          <a:p>
            <a:pPr marL="342900" indent="-342900" algn="l">
              <a:buFont typeface="Arial" panose="020B0604020202020204" pitchFamily="34" charset="0"/>
              <a:buChar char="•"/>
            </a:pPr>
            <a:r>
              <a:rPr lang="en-US" sz="2200" b="1" dirty="0"/>
              <a:t>232 duties </a:t>
            </a:r>
            <a:r>
              <a:rPr lang="en-US" sz="2200" dirty="0"/>
              <a:t>on steel / aluminum remain in place (non-starter for many in Congress)</a:t>
            </a:r>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3029196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2000"/>
            <a:lum/>
          </a:blip>
          <a:srcRect/>
          <a:stretch>
            <a:fillRect l="-4000" r="-4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42FAC9-5FC8-41AC-9832-C1D4F7E14C14}"/>
              </a:ext>
            </a:extLst>
          </p:cNvPr>
          <p:cNvSpPr>
            <a:spLocks noGrp="1"/>
          </p:cNvSpPr>
          <p:nvPr>
            <p:ph type="ctrTitle"/>
          </p:nvPr>
        </p:nvSpPr>
        <p:spPr>
          <a:xfrm>
            <a:off x="1524000" y="315539"/>
            <a:ext cx="9144000" cy="1655762"/>
          </a:xfrm>
        </p:spPr>
        <p:txBody>
          <a:bodyPr>
            <a:normAutofit/>
          </a:bodyPr>
          <a:lstStyle/>
          <a:p>
            <a:r>
              <a:rPr lang="en-US" sz="5400" dirty="0"/>
              <a:t>USMCA Major Changes</a:t>
            </a:r>
          </a:p>
        </p:txBody>
      </p:sp>
      <p:sp>
        <p:nvSpPr>
          <p:cNvPr id="3" name="Subtitle 2">
            <a:extLst>
              <a:ext uri="{FF2B5EF4-FFF2-40B4-BE49-F238E27FC236}">
                <a16:creationId xmlns:a16="http://schemas.microsoft.com/office/drawing/2014/main" xmlns="" id="{3618ABC8-68BE-4D9D-B2AF-E53B60215C15}"/>
              </a:ext>
            </a:extLst>
          </p:cNvPr>
          <p:cNvSpPr>
            <a:spLocks noGrp="1"/>
          </p:cNvSpPr>
          <p:nvPr>
            <p:ph type="subTitle" idx="1"/>
          </p:nvPr>
        </p:nvSpPr>
        <p:spPr>
          <a:xfrm>
            <a:off x="1524000" y="2205318"/>
            <a:ext cx="9144000" cy="4235823"/>
          </a:xfrm>
        </p:spPr>
        <p:txBody>
          <a:bodyPr>
            <a:normAutofit fontScale="92500" lnSpcReduction="20000"/>
          </a:bodyPr>
          <a:lstStyle/>
          <a:p>
            <a:pPr algn="l"/>
            <a:r>
              <a:rPr lang="en-US" b="1" dirty="0"/>
              <a:t>Market access for dairy products into Canada</a:t>
            </a:r>
          </a:p>
          <a:p>
            <a:pPr marL="342900" indent="-342900" algn="l">
              <a:buFont typeface="Arial" panose="020B0604020202020204" pitchFamily="34" charset="0"/>
              <a:buChar char="•"/>
            </a:pPr>
            <a:r>
              <a:rPr lang="en-US" dirty="0"/>
              <a:t>Implemented January 1, 1994</a:t>
            </a:r>
          </a:p>
          <a:p>
            <a:pPr algn="l"/>
            <a:endParaRPr lang="en-US" sz="1050" dirty="0"/>
          </a:p>
          <a:p>
            <a:pPr algn="l"/>
            <a:r>
              <a:rPr lang="en-US" b="1" dirty="0"/>
              <a:t>Automobiles Rule of Origin </a:t>
            </a:r>
          </a:p>
          <a:p>
            <a:pPr marL="342900" indent="-342900" algn="l">
              <a:buFont typeface="Arial" panose="020B0604020202020204" pitchFamily="34" charset="0"/>
              <a:buChar char="•"/>
            </a:pPr>
            <a:r>
              <a:rPr lang="en-US" dirty="0"/>
              <a:t>Must contain 75% US / CA/ MX content</a:t>
            </a:r>
          </a:p>
          <a:p>
            <a:pPr marL="342900" indent="-342900" algn="l">
              <a:buFont typeface="Arial" panose="020B0604020202020204" pitchFamily="34" charset="0"/>
              <a:buChar char="•"/>
            </a:pPr>
            <a:r>
              <a:rPr lang="en-US" dirty="0"/>
              <a:t>Starting in 2020, 30 percent of vehicle production must be done by </a:t>
            </a:r>
          </a:p>
          <a:p>
            <a:pPr algn="l"/>
            <a:r>
              <a:rPr lang="en-US" dirty="0"/>
              <a:t>     workers earning an average production wage of at least $16 per hour </a:t>
            </a:r>
          </a:p>
          <a:p>
            <a:pPr algn="l"/>
            <a:r>
              <a:rPr lang="en-US" dirty="0"/>
              <a:t>     (3x average pay of Mexican autoworker)</a:t>
            </a:r>
          </a:p>
          <a:p>
            <a:pPr algn="l"/>
            <a:endParaRPr lang="en-US" sz="1100" dirty="0"/>
          </a:p>
          <a:p>
            <a:pPr algn="l"/>
            <a:r>
              <a:rPr lang="en-US" b="1" dirty="0"/>
              <a:t>Intellectual Property Rules Stiffened</a:t>
            </a:r>
          </a:p>
          <a:p>
            <a:pPr marL="342900" indent="-342900" algn="l">
              <a:buFont typeface="Arial" panose="020B0604020202020204" pitchFamily="34" charset="0"/>
              <a:buChar char="•"/>
            </a:pPr>
            <a:r>
              <a:rPr lang="en-US" dirty="0"/>
              <a:t>Law enforcement officials can stop suspected counterfeit or pirated goods </a:t>
            </a:r>
            <a:endParaRPr lang="en-US" dirty="0" smtClean="0"/>
          </a:p>
          <a:p>
            <a:pPr algn="l"/>
            <a:r>
              <a:rPr lang="en-US" dirty="0" smtClean="0"/>
              <a:t>     in </a:t>
            </a:r>
            <a:r>
              <a:rPr lang="en-US" dirty="0"/>
              <a:t>any of the three countries</a:t>
            </a:r>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1198570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2000"/>
            <a:lum/>
          </a:blip>
          <a:srcRect/>
          <a:stretch>
            <a:fillRect l="-4000" r="-4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42FAC9-5FC8-41AC-9832-C1D4F7E14C14}"/>
              </a:ext>
            </a:extLst>
          </p:cNvPr>
          <p:cNvSpPr>
            <a:spLocks noGrp="1"/>
          </p:cNvSpPr>
          <p:nvPr>
            <p:ph type="ctrTitle"/>
          </p:nvPr>
        </p:nvSpPr>
        <p:spPr>
          <a:xfrm>
            <a:off x="1524000" y="678610"/>
            <a:ext cx="9144000" cy="1655762"/>
          </a:xfrm>
        </p:spPr>
        <p:txBody>
          <a:bodyPr>
            <a:normAutofit fontScale="90000"/>
          </a:bodyPr>
          <a:lstStyle/>
          <a:p>
            <a:r>
              <a:rPr lang="en-US" dirty="0"/>
              <a:t>ACE Entry Type 86</a:t>
            </a:r>
            <a:br>
              <a:rPr lang="en-US" dirty="0"/>
            </a:br>
            <a:r>
              <a:rPr lang="en-US" dirty="0"/>
              <a:t>(Section 321 De Minimis)</a:t>
            </a:r>
          </a:p>
        </p:txBody>
      </p:sp>
      <p:sp>
        <p:nvSpPr>
          <p:cNvPr id="3" name="Subtitle 2">
            <a:extLst>
              <a:ext uri="{FF2B5EF4-FFF2-40B4-BE49-F238E27FC236}">
                <a16:creationId xmlns:a16="http://schemas.microsoft.com/office/drawing/2014/main" xmlns="" id="{3618ABC8-68BE-4D9D-B2AF-E53B60215C15}"/>
              </a:ext>
            </a:extLst>
          </p:cNvPr>
          <p:cNvSpPr>
            <a:spLocks noGrp="1"/>
          </p:cNvSpPr>
          <p:nvPr>
            <p:ph type="subTitle" idx="1"/>
          </p:nvPr>
        </p:nvSpPr>
        <p:spPr>
          <a:xfrm>
            <a:off x="1524000" y="2778125"/>
            <a:ext cx="9144000" cy="3357632"/>
          </a:xfrm>
        </p:spPr>
        <p:txBody>
          <a:bodyPr>
            <a:normAutofit fontScale="92500" lnSpcReduction="10000"/>
          </a:bodyPr>
          <a:lstStyle/>
          <a:p>
            <a:pPr marL="342900" indent="-342900" algn="l">
              <a:buFont typeface="Arial" panose="020B0604020202020204" pitchFamily="34" charset="0"/>
              <a:buChar char="•"/>
            </a:pPr>
            <a:r>
              <a:rPr lang="en-US" dirty="0"/>
              <a:t>For imports valued at $800 or less, entered duty free with no formal customs entry process required.</a:t>
            </a:r>
          </a:p>
          <a:p>
            <a:pPr marL="342900" indent="-342900" algn="l">
              <a:buFont typeface="Arial" panose="020B0604020202020204" pitchFamily="34" charset="0"/>
              <a:buChar char="•"/>
            </a:pPr>
            <a:r>
              <a:rPr lang="en-US" dirty="0"/>
              <a:t>Section 321 entries are currently a manual process by CBP.</a:t>
            </a:r>
          </a:p>
          <a:p>
            <a:pPr marL="342900" indent="-342900" algn="l">
              <a:buFont typeface="Arial" panose="020B0604020202020204" pitchFamily="34" charset="0"/>
              <a:buChar char="•"/>
            </a:pPr>
            <a:r>
              <a:rPr lang="en-US" dirty="0"/>
              <a:t>Entry Type 86 will allow Customs Brokers to file Section 321 entries electronically via ACE.</a:t>
            </a:r>
          </a:p>
          <a:p>
            <a:pPr marL="342900" indent="-342900" algn="l">
              <a:buFont typeface="Arial" panose="020B0604020202020204" pitchFamily="34" charset="0"/>
              <a:buChar char="•"/>
            </a:pPr>
            <a:r>
              <a:rPr lang="en-US" dirty="0"/>
              <a:t>Entry Type 86 is designed to file a section 321 entry and provide the required PGA data set, while still enjoying the duty-free provisions of a Section 321 entry.</a:t>
            </a:r>
          </a:p>
          <a:p>
            <a:pPr marL="342900" indent="-342900" algn="l">
              <a:buFont typeface="Arial" panose="020B0604020202020204" pitchFamily="34" charset="0"/>
              <a:buChar char="•"/>
            </a:pPr>
            <a:r>
              <a:rPr lang="en-US" dirty="0"/>
              <a:t>The pilot program is to begin August 2019 and will be open to all filers from the opening date. </a:t>
            </a:r>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4028704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2000"/>
            <a:lum/>
          </a:blip>
          <a:srcRect/>
          <a:stretch>
            <a:fillRect l="-4000" r="-4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42FAC9-5FC8-41AC-9832-C1D4F7E14C14}"/>
              </a:ext>
            </a:extLst>
          </p:cNvPr>
          <p:cNvSpPr>
            <a:spLocks noGrp="1"/>
          </p:cNvSpPr>
          <p:nvPr>
            <p:ph type="ctrTitle"/>
          </p:nvPr>
        </p:nvSpPr>
        <p:spPr>
          <a:xfrm>
            <a:off x="1524000" y="710941"/>
            <a:ext cx="9144000" cy="745434"/>
          </a:xfrm>
        </p:spPr>
        <p:txBody>
          <a:bodyPr>
            <a:noAutofit/>
          </a:bodyPr>
          <a:lstStyle/>
          <a:p>
            <a:r>
              <a:rPr lang="en-US" sz="5400" dirty="0"/>
              <a:t>New Customs Form 5106</a:t>
            </a:r>
          </a:p>
        </p:txBody>
      </p:sp>
      <p:sp>
        <p:nvSpPr>
          <p:cNvPr id="3" name="Subtitle 2">
            <a:extLst>
              <a:ext uri="{FF2B5EF4-FFF2-40B4-BE49-F238E27FC236}">
                <a16:creationId xmlns:a16="http://schemas.microsoft.com/office/drawing/2014/main" xmlns="" id="{3618ABC8-68BE-4D9D-B2AF-E53B60215C15}"/>
              </a:ext>
            </a:extLst>
          </p:cNvPr>
          <p:cNvSpPr>
            <a:spLocks noGrp="1"/>
          </p:cNvSpPr>
          <p:nvPr>
            <p:ph type="subTitle" idx="1"/>
          </p:nvPr>
        </p:nvSpPr>
        <p:spPr>
          <a:xfrm>
            <a:off x="1524000" y="1732917"/>
            <a:ext cx="9144000" cy="4909930"/>
          </a:xfrm>
        </p:spPr>
        <p:txBody>
          <a:bodyPr>
            <a:normAutofit fontScale="85000" lnSpcReduction="20000"/>
          </a:bodyPr>
          <a:lstStyle/>
          <a:p>
            <a:pPr marL="342900" indent="-342900" algn="l">
              <a:buFont typeface="Arial" panose="020B0604020202020204" pitchFamily="34" charset="0"/>
              <a:buChar char="•"/>
            </a:pPr>
            <a:r>
              <a:rPr lang="en-US" dirty="0"/>
              <a:t>New 5106 form deployed March 16, 2019 </a:t>
            </a:r>
          </a:p>
          <a:p>
            <a:pPr marL="342900" indent="-342900" algn="l">
              <a:buFont typeface="Arial" panose="020B0604020202020204" pitchFamily="34" charset="0"/>
              <a:buChar char="•"/>
            </a:pPr>
            <a:r>
              <a:rPr lang="en-US" dirty="0"/>
              <a:t>The only new required data elements on the revised form are: </a:t>
            </a:r>
          </a:p>
          <a:p>
            <a:pPr marL="800100" lvl="1" indent="-342900" algn="l">
              <a:buFont typeface="Arial" panose="020B0604020202020204" pitchFamily="34" charset="0"/>
              <a:buChar char="•"/>
            </a:pPr>
            <a:r>
              <a:rPr lang="en-US" dirty="0"/>
              <a:t>Email address for the IOR; and </a:t>
            </a:r>
          </a:p>
          <a:p>
            <a:pPr marL="800100" lvl="1" indent="-342900" algn="l">
              <a:buFont typeface="Arial" panose="020B0604020202020204" pitchFamily="34" charset="0"/>
              <a:buChar char="•"/>
            </a:pPr>
            <a:r>
              <a:rPr lang="en-US" dirty="0"/>
              <a:t>Type of address(es). </a:t>
            </a:r>
          </a:p>
          <a:p>
            <a:pPr marL="342900" indent="-342900" algn="l">
              <a:buFont typeface="Arial" panose="020B0604020202020204" pitchFamily="34" charset="0"/>
              <a:buChar char="•"/>
            </a:pPr>
            <a:r>
              <a:rPr lang="en-US" dirty="0"/>
              <a:t>The new optional data elements on the revised form are: </a:t>
            </a:r>
          </a:p>
          <a:p>
            <a:pPr marL="800100" lvl="1" indent="-342900" algn="l">
              <a:buFont typeface="Arial" panose="020B0604020202020204" pitchFamily="34" charset="0"/>
              <a:buChar char="•"/>
            </a:pPr>
            <a:r>
              <a:rPr lang="en-US" dirty="0"/>
              <a:t>Estimated entries per year; </a:t>
            </a:r>
          </a:p>
          <a:p>
            <a:pPr marL="800100" lvl="1" indent="-342900" algn="l">
              <a:buFont typeface="Arial" panose="020B0604020202020204" pitchFamily="34" charset="0"/>
              <a:buChar char="•"/>
            </a:pPr>
            <a:r>
              <a:rPr lang="en-US" dirty="0"/>
              <a:t>How the IOR will be used (Importer, Consignee, etc.); </a:t>
            </a:r>
          </a:p>
          <a:p>
            <a:pPr marL="800100" lvl="1" indent="-342900" algn="l">
              <a:buFont typeface="Arial" panose="020B0604020202020204" pitchFamily="34" charset="0"/>
              <a:buChar char="•"/>
            </a:pPr>
            <a:r>
              <a:rPr lang="en-US" dirty="0"/>
              <a:t>Trusted Trader program codes; </a:t>
            </a:r>
          </a:p>
          <a:p>
            <a:pPr marL="800100" lvl="1" indent="-342900" algn="l">
              <a:buFont typeface="Arial" panose="020B0604020202020204" pitchFamily="34" charset="0"/>
              <a:buChar char="•"/>
            </a:pPr>
            <a:r>
              <a:rPr lang="en-US" dirty="0"/>
              <a:t>Fax number; </a:t>
            </a:r>
          </a:p>
          <a:p>
            <a:pPr marL="800100" lvl="1" indent="-342900" algn="l">
              <a:buFont typeface="Arial" panose="020B0604020202020204" pitchFamily="34" charset="0"/>
              <a:buChar char="•"/>
            </a:pPr>
            <a:r>
              <a:rPr lang="en-US" dirty="0"/>
              <a:t>Website; </a:t>
            </a:r>
          </a:p>
          <a:p>
            <a:pPr marL="800100" lvl="1" indent="-342900" algn="l">
              <a:buFont typeface="Arial" panose="020B0604020202020204" pitchFamily="34" charset="0"/>
              <a:buChar char="•"/>
            </a:pPr>
            <a:r>
              <a:rPr lang="en-US" dirty="0"/>
              <a:t>Business Description; </a:t>
            </a:r>
          </a:p>
          <a:p>
            <a:pPr marL="800100" lvl="1" indent="-342900" algn="l">
              <a:buFont typeface="Arial" panose="020B0604020202020204" pitchFamily="34" charset="0"/>
              <a:buChar char="•"/>
            </a:pPr>
            <a:r>
              <a:rPr lang="en-US" dirty="0"/>
              <a:t>North American Industry Classification System (NAICS) code;</a:t>
            </a:r>
          </a:p>
          <a:p>
            <a:pPr marL="800100" lvl="1" indent="-342900" algn="l">
              <a:buFont typeface="Arial" panose="020B0604020202020204" pitchFamily="34" charset="0"/>
              <a:buChar char="•"/>
            </a:pPr>
            <a:r>
              <a:rPr lang="en-US" dirty="0"/>
              <a:t>Dun &amp; Bradstreet Number (D-U-N-S);</a:t>
            </a:r>
          </a:p>
          <a:p>
            <a:pPr marL="800100" lvl="1" indent="-342900" algn="l">
              <a:buFont typeface="Arial" panose="020B0604020202020204" pitchFamily="34" charset="0"/>
              <a:buChar char="•"/>
            </a:pPr>
            <a:r>
              <a:rPr lang="en-US" dirty="0"/>
              <a:t>Filer Code; </a:t>
            </a:r>
          </a:p>
          <a:p>
            <a:pPr marL="800100" lvl="1" indent="-342900" algn="l">
              <a:buFont typeface="Arial" panose="020B0604020202020204" pitchFamily="34" charset="0"/>
              <a:buChar char="•"/>
            </a:pPr>
            <a:r>
              <a:rPr lang="en-US" dirty="0"/>
              <a:t>Year established; o Related business entities Employer Identification Numbers (EINs);</a:t>
            </a:r>
          </a:p>
          <a:p>
            <a:pPr marL="800100" lvl="1" indent="-342900" algn="l">
              <a:buFont typeface="Arial" panose="020B0604020202020204" pitchFamily="34" charset="0"/>
              <a:buChar char="•"/>
            </a:pPr>
            <a:r>
              <a:rPr lang="en-US" dirty="0"/>
              <a:t>Banking information;</a:t>
            </a:r>
          </a:p>
          <a:p>
            <a:pPr marL="800100" lvl="1" indent="-342900" algn="l">
              <a:buFont typeface="Arial" panose="020B0604020202020204" pitchFamily="34" charset="0"/>
              <a:buChar char="•"/>
            </a:pPr>
            <a:r>
              <a:rPr lang="en-US" dirty="0"/>
              <a:t>Certificate or articles of incorporation information; and</a:t>
            </a:r>
          </a:p>
          <a:p>
            <a:pPr marL="800100" lvl="1" indent="-342900" algn="l">
              <a:buFont typeface="Arial" panose="020B0604020202020204" pitchFamily="34" charset="0"/>
              <a:buChar char="•"/>
            </a:pPr>
            <a:r>
              <a:rPr lang="en-US" dirty="0"/>
              <a:t>Information for up to four beneficial owners and/or company officers. </a:t>
            </a:r>
          </a:p>
        </p:txBody>
      </p:sp>
    </p:spTree>
    <p:extLst>
      <p:ext uri="{BB962C8B-B14F-4D97-AF65-F5344CB8AC3E}">
        <p14:creationId xmlns:p14="http://schemas.microsoft.com/office/powerpoint/2010/main" val="3943350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2000"/>
            <a:lum/>
          </a:blip>
          <a:srcRect/>
          <a:stretch>
            <a:fillRect l="-4000" r="-4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42FAC9-5FC8-41AC-9832-C1D4F7E14C14}"/>
              </a:ext>
            </a:extLst>
          </p:cNvPr>
          <p:cNvSpPr>
            <a:spLocks noGrp="1"/>
          </p:cNvSpPr>
          <p:nvPr>
            <p:ph type="ctrTitle"/>
          </p:nvPr>
        </p:nvSpPr>
        <p:spPr>
          <a:xfrm>
            <a:off x="1524000" y="576471"/>
            <a:ext cx="9144000" cy="745434"/>
          </a:xfrm>
        </p:spPr>
        <p:txBody>
          <a:bodyPr>
            <a:noAutofit/>
          </a:bodyPr>
          <a:lstStyle/>
          <a:p>
            <a:r>
              <a:rPr lang="en-US" sz="5400" dirty="0"/>
              <a:t>New Customs Form 5106</a:t>
            </a:r>
          </a:p>
        </p:txBody>
      </p:sp>
      <p:sp>
        <p:nvSpPr>
          <p:cNvPr id="3" name="Subtitle 2">
            <a:extLst>
              <a:ext uri="{FF2B5EF4-FFF2-40B4-BE49-F238E27FC236}">
                <a16:creationId xmlns:a16="http://schemas.microsoft.com/office/drawing/2014/main" xmlns="" id="{3618ABC8-68BE-4D9D-B2AF-E53B60215C15}"/>
              </a:ext>
            </a:extLst>
          </p:cNvPr>
          <p:cNvSpPr>
            <a:spLocks noGrp="1"/>
          </p:cNvSpPr>
          <p:nvPr>
            <p:ph type="subTitle" idx="1"/>
          </p:nvPr>
        </p:nvSpPr>
        <p:spPr>
          <a:xfrm>
            <a:off x="1524000" y="1490870"/>
            <a:ext cx="9144000" cy="4909930"/>
          </a:xfrm>
        </p:spPr>
        <p:txBody>
          <a:bodyPr>
            <a:normAutofit/>
          </a:bodyPr>
          <a:lstStyle/>
          <a:p>
            <a:pPr algn="l"/>
            <a:r>
              <a:rPr lang="en-US" dirty="0"/>
              <a:t>Why the new 5106? Mandated under TFTEA – Trade Facilitation and Trade Enforcement Act of 2016 as the Importer of Record Program. Goals are to:</a:t>
            </a:r>
          </a:p>
          <a:p>
            <a:pPr marL="800100" lvl="1" indent="-342900" algn="l">
              <a:buFont typeface="Arial" panose="020B0604020202020204" pitchFamily="34" charset="0"/>
              <a:buChar char="•"/>
            </a:pPr>
            <a:r>
              <a:rPr lang="en-US" dirty="0"/>
              <a:t>Establish criteria to ensure sufficient information is collected to allow U.S. Customs and Border Protection to verify the existence of the importer requesting the importer of record number</a:t>
            </a:r>
          </a:p>
          <a:p>
            <a:pPr marL="800100" lvl="1" indent="-342900" algn="l">
              <a:buFont typeface="Arial" panose="020B0604020202020204" pitchFamily="34" charset="0"/>
              <a:buChar char="•"/>
            </a:pPr>
            <a:r>
              <a:rPr lang="en-US" dirty="0"/>
              <a:t>Establish criteria to ensure sufficient information is collected to all U.S. Customs and Border Protection to identify linkages or other affiliations between importers that are requesting or have been assigned importer of record numbers; and</a:t>
            </a:r>
          </a:p>
          <a:p>
            <a:pPr marL="800100" lvl="1" indent="-342900" algn="l">
              <a:buFont typeface="Arial" panose="020B0604020202020204" pitchFamily="34" charset="0"/>
              <a:buChar char="•"/>
            </a:pPr>
            <a:r>
              <a:rPr lang="en-US" dirty="0"/>
              <a:t>Establish criteria to ensure sufficient information is collected to allow U.S. Customs and Border Protection to identify changes in address and corporate structure of importers</a:t>
            </a:r>
          </a:p>
          <a:p>
            <a:pPr lvl="1" algn="l"/>
            <a:r>
              <a:rPr lang="en-US" sz="2400" dirty="0"/>
              <a:t>Foundation of other TFTEA requirements such as TFTEA 115 and 116 – the Importer Risk Assessment Program and Validating Importers</a:t>
            </a:r>
          </a:p>
          <a:p>
            <a:pPr marL="800100" lvl="1"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1145292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2000"/>
            <a:lum/>
          </a:blip>
          <a:srcRect/>
          <a:stretch>
            <a:fillRect l="-4000" r="-4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42FAC9-5FC8-41AC-9832-C1D4F7E14C14}"/>
              </a:ext>
            </a:extLst>
          </p:cNvPr>
          <p:cNvSpPr>
            <a:spLocks noGrp="1"/>
          </p:cNvSpPr>
          <p:nvPr>
            <p:ph type="ctrTitle"/>
          </p:nvPr>
        </p:nvSpPr>
        <p:spPr>
          <a:xfrm>
            <a:off x="1524000" y="818518"/>
            <a:ext cx="9144000" cy="745434"/>
          </a:xfrm>
        </p:spPr>
        <p:txBody>
          <a:bodyPr>
            <a:noAutofit/>
          </a:bodyPr>
          <a:lstStyle/>
          <a:p>
            <a:r>
              <a:rPr lang="en-US" sz="5400" dirty="0"/>
              <a:t>New Customs Form 5106</a:t>
            </a:r>
          </a:p>
        </p:txBody>
      </p:sp>
      <p:sp>
        <p:nvSpPr>
          <p:cNvPr id="3" name="Subtitle 2">
            <a:extLst>
              <a:ext uri="{FF2B5EF4-FFF2-40B4-BE49-F238E27FC236}">
                <a16:creationId xmlns:a16="http://schemas.microsoft.com/office/drawing/2014/main" xmlns="" id="{3618ABC8-68BE-4D9D-B2AF-E53B60215C15}"/>
              </a:ext>
            </a:extLst>
          </p:cNvPr>
          <p:cNvSpPr>
            <a:spLocks noGrp="1"/>
          </p:cNvSpPr>
          <p:nvPr>
            <p:ph type="subTitle" idx="1"/>
          </p:nvPr>
        </p:nvSpPr>
        <p:spPr>
          <a:xfrm>
            <a:off x="1524000" y="2186023"/>
            <a:ext cx="9144000" cy="4412975"/>
          </a:xfrm>
        </p:spPr>
        <p:txBody>
          <a:bodyPr>
            <a:normAutofit/>
          </a:bodyPr>
          <a:lstStyle/>
          <a:p>
            <a:pPr lvl="1" algn="l"/>
            <a:r>
              <a:rPr lang="en-US" sz="3200" dirty="0"/>
              <a:t>Trade Concerns:</a:t>
            </a:r>
          </a:p>
          <a:p>
            <a:pPr marL="800100" lvl="1" indent="-342900" algn="l">
              <a:buFont typeface="Arial" panose="020B0604020202020204" pitchFamily="34" charset="0"/>
              <a:buChar char="•"/>
            </a:pPr>
            <a:r>
              <a:rPr lang="en-US" sz="2400" dirty="0"/>
              <a:t>Validating addresses – USPS instructions and city validations</a:t>
            </a:r>
          </a:p>
          <a:p>
            <a:pPr marL="800100" lvl="1" indent="-342900" algn="l">
              <a:buFont typeface="Arial" panose="020B0604020202020204" pitchFamily="34" charset="0"/>
              <a:buChar char="•"/>
            </a:pPr>
            <a:r>
              <a:rPr lang="en-US" sz="2400" dirty="0"/>
              <a:t>Wiping out previously saved information </a:t>
            </a:r>
          </a:p>
          <a:p>
            <a:pPr marL="800100" lvl="1" indent="-342900" algn="l">
              <a:buFont typeface="Arial" panose="020B0604020202020204" pitchFamily="34" charset="0"/>
              <a:buChar char="•"/>
            </a:pPr>
            <a:r>
              <a:rPr lang="en-US" sz="2400" dirty="0"/>
              <a:t>Freezing or locking down 5106 data</a:t>
            </a:r>
          </a:p>
          <a:p>
            <a:pPr marL="800100" lvl="1" indent="-342900" algn="l">
              <a:buFont typeface="Arial" panose="020B0604020202020204" pitchFamily="34" charset="0"/>
              <a:buChar char="•"/>
            </a:pPr>
            <a:r>
              <a:rPr lang="en-US" sz="2400" dirty="0"/>
              <a:t>Bond queries</a:t>
            </a:r>
          </a:p>
          <a:p>
            <a:pPr marL="800100" lvl="1" indent="-342900" algn="l">
              <a:buFont typeface="Arial" panose="020B0604020202020204" pitchFamily="34" charset="0"/>
              <a:buChar char="•"/>
            </a:pPr>
            <a:r>
              <a:rPr lang="en-US" sz="2400" dirty="0"/>
              <a:t>Intersection with CBP voiding importer of record numbers</a:t>
            </a:r>
          </a:p>
        </p:txBody>
      </p:sp>
    </p:spTree>
    <p:extLst>
      <p:ext uri="{BB962C8B-B14F-4D97-AF65-F5344CB8AC3E}">
        <p14:creationId xmlns:p14="http://schemas.microsoft.com/office/powerpoint/2010/main" val="12162533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851</TotalTime>
  <Words>1142</Words>
  <Application>Microsoft Office PowerPoint</Application>
  <PresentationFormat>Widescreen</PresentationFormat>
  <Paragraphs>125</Paragraphs>
  <Slides>13</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13</vt:i4>
      </vt:variant>
    </vt:vector>
  </HeadingPairs>
  <TitlesOfParts>
    <vt:vector size="18" baseType="lpstr">
      <vt:lpstr>Arial</vt:lpstr>
      <vt:lpstr>Calibri</vt:lpstr>
      <vt:lpstr>Calibri Light</vt:lpstr>
      <vt:lpstr>Office Theme</vt:lpstr>
      <vt:lpstr>1_Office Theme</vt:lpstr>
      <vt:lpstr>Mission To DC - 2019</vt:lpstr>
      <vt:lpstr>Trade Remedies </vt:lpstr>
      <vt:lpstr>USMCA vs NAFTA vs Withdrawal </vt:lpstr>
      <vt:lpstr>USMCA Congressional Concerns</vt:lpstr>
      <vt:lpstr>USMCA Major Changes</vt:lpstr>
      <vt:lpstr>ACE Entry Type 86 (Section 321 De Minimis)</vt:lpstr>
      <vt:lpstr>New Customs Form 5106</vt:lpstr>
      <vt:lpstr>New Customs Form 5106</vt:lpstr>
      <vt:lpstr>New Customs Form 5106</vt:lpstr>
      <vt:lpstr>FMC – Best Practices to Negotiate  Demurrage</vt:lpstr>
      <vt:lpstr>Advanced Manifest to lead to Post-Departure Filing</vt:lpstr>
      <vt:lpstr>Self-Propelled Vehicles</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Kiffani Iverson</dc:creator>
  <cp:lastModifiedBy>Judith Haggin</cp:lastModifiedBy>
  <cp:revision>21</cp:revision>
  <cp:lastPrinted>2019-04-16T23:40:26Z</cp:lastPrinted>
  <dcterms:created xsi:type="dcterms:W3CDTF">2019-04-11T16:23:44Z</dcterms:created>
  <dcterms:modified xsi:type="dcterms:W3CDTF">2019-04-17T00:06:53Z</dcterms:modified>
</cp:coreProperties>
</file>