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9" r:id="rId3"/>
    <p:sldId id="303" r:id="rId4"/>
    <p:sldId id="330" r:id="rId5"/>
    <p:sldId id="320" r:id="rId6"/>
    <p:sldId id="321" r:id="rId7"/>
    <p:sldId id="322" r:id="rId8"/>
    <p:sldId id="304" r:id="rId9"/>
    <p:sldId id="302" r:id="rId10"/>
    <p:sldId id="276" r:id="rId11"/>
    <p:sldId id="331" r:id="rId12"/>
    <p:sldId id="269" r:id="rId13"/>
    <p:sldId id="297" r:id="rId14"/>
    <p:sldId id="277" r:id="rId15"/>
    <p:sldId id="278" r:id="rId16"/>
    <p:sldId id="279" r:id="rId17"/>
    <p:sldId id="329" r:id="rId18"/>
    <p:sldId id="285" r:id="rId19"/>
    <p:sldId id="298" r:id="rId20"/>
    <p:sldId id="305" r:id="rId21"/>
    <p:sldId id="317" r:id="rId22"/>
    <p:sldId id="318" r:id="rId23"/>
    <p:sldId id="332" r:id="rId24"/>
    <p:sldId id="333" r:id="rId25"/>
    <p:sldId id="286" r:id="rId26"/>
    <p:sldId id="308" r:id="rId27"/>
    <p:sldId id="334" r:id="rId28"/>
    <p:sldId id="306" r:id="rId29"/>
    <p:sldId id="275" r:id="rId30"/>
    <p:sldId id="319" r:id="rId31"/>
    <p:sldId id="268" r:id="rId32"/>
    <p:sldId id="263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5" autoAdjust="0"/>
  </p:normalViewPr>
  <p:slideViewPr>
    <p:cSldViewPr>
      <p:cViewPr>
        <p:scale>
          <a:sx n="75" d="100"/>
          <a:sy n="75" d="100"/>
        </p:scale>
        <p:origin x="-78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091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881063">
              <a:defRPr sz="1300">
                <a:latin typeface="Calibri" pitchFamily="34" charset="0"/>
              </a:defRPr>
            </a:lvl1pPr>
          </a:lstStyle>
          <a:p>
            <a:r>
              <a:rPr lang="en-US" dirty="0" smtClean="0"/>
              <a:t>Are You Ready for </a:t>
            </a:r>
            <a:r>
              <a:rPr lang="en-US" dirty="0" err="1" smtClean="0"/>
              <a:t>eBond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latin typeface="Calibri" pitchFamily="34" charset="0"/>
              </a:defRPr>
            </a:lvl1pPr>
          </a:lstStyle>
          <a:p>
            <a:fld id="{A445D027-F69E-4516-AD76-9DB3BF6E28FE}" type="datetimeFigureOut">
              <a:rPr lang="en-US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881063">
              <a:defRPr sz="1300">
                <a:latin typeface="Calibri" pitchFamily="34" charset="0"/>
              </a:defRPr>
            </a:lvl1pPr>
          </a:lstStyle>
          <a:p>
            <a:r>
              <a:rPr lang="en-US" dirty="0"/>
              <a:t>©Roanoke Insurance Group Inc. </a:t>
            </a:r>
            <a:r>
              <a:rPr lang="en-US" dirty="0" smtClean="0"/>
              <a:t>(10/14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latin typeface="Calibri" pitchFamily="34" charset="0"/>
              </a:defRPr>
            </a:lvl1pPr>
          </a:lstStyle>
          <a:p>
            <a:fld id="{AC52F263-89B3-422F-B451-569A007FD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55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881063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latin typeface="Calibri" pitchFamily="34" charset="0"/>
              </a:defRPr>
            </a:lvl1pPr>
          </a:lstStyle>
          <a:p>
            <a:fld id="{88D6A636-330B-4829-B578-2681EEE4BED6}" type="datetimeFigureOut">
              <a:rPr lang="en-US"/>
              <a:pPr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881063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latin typeface="Calibri" pitchFamily="34" charset="0"/>
              </a:defRPr>
            </a:lvl1pPr>
          </a:lstStyle>
          <a:p>
            <a:fld id="{C415E92F-E713-45A5-AFC7-2F44B22D9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53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9351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894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894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31D8-92EC-4564-B1EF-7280B64EEFB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9486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31D8-92EC-4564-B1EF-7280B64EEFB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9486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E92F-E713-45A5-AFC7-2F44B22D95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429000" cy="1752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063D93-7E3F-45C6-B010-0D8FEAF50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76EC-62A5-4693-9A5A-3B95BD5FE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DCC1-8253-4F04-A063-095654DEA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594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019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5B576-4F6B-49FE-9406-2EDB2FAAE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D587-2A82-474F-B280-1DAAEA0F2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B27D-3AD2-45EB-B1A3-AE02A7EAA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12E8-8E84-4787-BED5-3730ADE28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7C06-1BC9-4DEF-8A97-BAF3F8798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BC77-1275-49CC-BD4E-B6FB725EF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3A61-6834-4C76-A877-E7F14DC3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86B1-BDCC-40B7-AD90-AE87C37D0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1752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94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© Roanoke Insurance Group Inc. (All Rights Reserved)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37CAE8-DFB2-4551-B8A8-3D9C4CDBD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anoketrade.com/category/ebond-1/" TargetMode="External"/><Relationship Id="rId2" Type="http://schemas.openxmlformats.org/officeDocument/2006/relationships/hyperlink" Target="https://www.roanoketrade.com/infospot/stay-connected-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032125"/>
            <a:ext cx="6400800" cy="1006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Are you Prepared for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5362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eBond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919537"/>
            <a:ext cx="5105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457200" y="5077361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Presentation for the Columbia River Customs Brokers and Forwarders Association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Presented </a:t>
            </a:r>
            <a:r>
              <a:rPr lang="en-US" sz="1600" dirty="0">
                <a:latin typeface="Calibri" pitchFamily="34" charset="0"/>
              </a:rPr>
              <a:t>by:</a:t>
            </a:r>
          </a:p>
          <a:p>
            <a:r>
              <a:rPr lang="en-US" sz="1600" dirty="0" smtClean="0">
                <a:latin typeface="Calibri" pitchFamily="34" charset="0"/>
              </a:rPr>
              <a:t>Terry Cummings, Vice President</a:t>
            </a:r>
          </a:p>
          <a:p>
            <a:r>
              <a:rPr lang="en-US" sz="1600" dirty="0" smtClean="0">
                <a:latin typeface="Calibri" pitchFamily="34" charset="0"/>
              </a:rPr>
              <a:t>Roanoke Trade</a:t>
            </a:r>
            <a:r>
              <a:rPr lang="en-US" sz="1600" dirty="0">
                <a:latin typeface="Calibri" pitchFamily="34" charset="0"/>
              </a:rPr>
              <a:t>			</a:t>
            </a:r>
            <a:r>
              <a:rPr lang="en-US" sz="1600" dirty="0" smtClean="0">
                <a:latin typeface="Calibri" pitchFamily="34" charset="0"/>
              </a:rPr>
              <a:t>                              November 19, 2014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5366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772400" y="6019800"/>
            <a:ext cx="914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15F8B2-58D1-4745-A3BD-DA77BA4CF8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413125"/>
            <a:ext cx="6400800" cy="160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The Approval Process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2530" name="Picture 6" descr="Roanoke_NCBFAA_E-Bond_Banner_high-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E776B-DA98-4B3C-998E-6D4618937B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32460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2D5F7-E30F-4265-8CC8-FFBBCA64B2EE}" type="slidenum">
              <a:rPr lang="en-US" sz="100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00" dirty="0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" y="2286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eSTB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Issuing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Authority - Brokers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000" dirty="0" smtClean="0"/>
              <a:t>Process Change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Surety/surety agent must file bond data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Customs Brokers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Issuing authority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Over 95% of all STBs within issuing authority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Average STB amount is $25,000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Roanoke_NCBFAA_E-Bond_Banner_high-res.JPG"/>
          <p:cNvPicPr>
            <a:picLocks noChangeAspect="1"/>
          </p:cNvPicPr>
          <p:nvPr/>
        </p:nvPicPr>
        <p:blipFill>
          <a:blip r:embed="rId2" cstate="print"/>
          <a:srcRect b="6964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61876D-D491-46D6-84D1-14C575F566EC}" type="slidenum">
              <a:rPr lang="en-U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3555" name="Content Placeholder 7"/>
          <p:cNvPicPr>
            <a:picLocks noGrp="1"/>
          </p:cNvPicPr>
          <p:nvPr>
            <p:ph idx="1"/>
          </p:nvPr>
        </p:nvPicPr>
        <p:blipFill>
          <a:blip r:embed="rId3" cstate="print"/>
          <a:srcRect r="19820"/>
          <a:stretch>
            <a:fillRect/>
          </a:stretch>
        </p:blipFill>
        <p:spPr>
          <a:xfrm>
            <a:off x="457200" y="1295400"/>
            <a:ext cx="7924800" cy="5257800"/>
          </a:xfrm>
        </p:spPr>
      </p:pic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0" y="6858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latin typeface="Georgia" pitchFamily="18" charset="0"/>
              </a:rPr>
              <a:t>CBP’s eSTB Data Flow Concept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3"/>
          <p:cNvSpPr txBox="1">
            <a:spLocks noChangeArrowheads="1"/>
          </p:cNvSpPr>
          <p:nvPr/>
        </p:nvSpPr>
        <p:spPr bwMode="auto">
          <a:xfrm>
            <a:off x="228600" y="914400"/>
            <a:ext cx="2286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100" b="1">
                <a:latin typeface="Georgia" pitchFamily="18" charset="0"/>
              </a:rPr>
              <a:t>The eSTB </a:t>
            </a:r>
          </a:p>
          <a:p>
            <a:r>
              <a:rPr lang="en-US" sz="3100" b="1">
                <a:latin typeface="Georgia" pitchFamily="18" charset="0"/>
              </a:rPr>
              <a:t>Process</a:t>
            </a:r>
          </a:p>
        </p:txBody>
      </p:sp>
      <p:pic>
        <p:nvPicPr>
          <p:cNvPr id="24578" name="Picture 11" descr="Roanoke_NCBFAA_E-Bond_Banner_high-res.JPG"/>
          <p:cNvPicPr>
            <a:picLocks noChangeAspect="1"/>
          </p:cNvPicPr>
          <p:nvPr/>
        </p:nvPicPr>
        <p:blipFill>
          <a:blip r:embed="rId2" cstate="print"/>
          <a:srcRect b="6964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4860925" y="2813050"/>
            <a:ext cx="2209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Georgia" pitchFamily="18" charset="0"/>
              </a:rPr>
              <a:t>5 Steps</a:t>
            </a:r>
          </a:p>
        </p:txBody>
      </p:sp>
      <p:pic>
        <p:nvPicPr>
          <p:cNvPr id="11" name="Picture 10" descr="5-step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525" y="762000"/>
            <a:ext cx="32893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5-step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7725" y="762000"/>
            <a:ext cx="2786063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5-step_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3525" y="2743200"/>
            <a:ext cx="22256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5-step_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1325" y="4572000"/>
            <a:ext cx="34385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5-step_5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5938" y="2514600"/>
            <a:ext cx="2238375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6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36B049-FBAE-488E-8043-1D5FD486D9CE}" type="slidenum">
              <a:rPr lang="en-U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28600" y="4191000"/>
            <a:ext cx="2971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Use </a:t>
            </a:r>
            <a:r>
              <a:rPr lang="en-US" sz="2000" dirty="0" smtClean="0">
                <a:latin typeface="Calibri" pitchFamily="34" charset="0"/>
              </a:rPr>
              <a:t>your surety bond issuing system or talk to your ABI software vendor about automation options!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5400000">
            <a:off x="4354905" y="3156304"/>
            <a:ext cx="553998" cy="94699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Accept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43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30887" cy="2438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Broker/Filer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430887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Surety/Surety’s Agent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430887" cy="2057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CBP/ACE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04800"/>
            <a:ext cx="3048000" cy="83026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Calibri" pitchFamily="34" charset="0"/>
              </a:rPr>
              <a:t>Request an STB for entry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2819400"/>
            <a:ext cx="30480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Uses data to determine if to accept liability for entry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3048000"/>
            <a:ext cx="228600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Submits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eSTB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(CBP301) to ACE</a:t>
            </a:r>
          </a:p>
        </p:txBody>
      </p:sp>
      <p:cxnSp>
        <p:nvCxnSpPr>
          <p:cNvPr id="18" name="Straight Connector 17"/>
          <p:cNvCxnSpPr>
            <a:stCxn id="10" idx="2"/>
            <a:endCxn id="11" idx="0"/>
          </p:cNvCxnSpPr>
          <p:nvPr/>
        </p:nvCxnSpPr>
        <p:spPr>
          <a:xfrm>
            <a:off x="2209800" y="1135063"/>
            <a:ext cx="0" cy="1684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33800" y="3429000"/>
            <a:ext cx="2066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2"/>
          </p:cNvCxnSpPr>
          <p:nvPr/>
        </p:nvCxnSpPr>
        <p:spPr>
          <a:xfrm>
            <a:off x="6934200" y="3878263"/>
            <a:ext cx="0" cy="1665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1200" y="5562600"/>
            <a:ext cx="2286000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Validates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eSTB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8077200" y="5791200"/>
            <a:ext cx="1096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TextBox 25"/>
          <p:cNvSpPr txBox="1">
            <a:spLocks noChangeArrowheads="1"/>
          </p:cNvSpPr>
          <p:nvPr/>
        </p:nvSpPr>
        <p:spPr bwMode="auto">
          <a:xfrm>
            <a:off x="4876800" y="0"/>
            <a:ext cx="426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eBond Process  </a:t>
            </a:r>
            <a:r>
              <a:rPr lang="en-US" sz="1600" b="1" i="1">
                <a:solidFill>
                  <a:srgbClr val="000000"/>
                </a:solidFill>
                <a:latin typeface="Calibri" pitchFamily="34" charset="0"/>
              </a:rPr>
              <a:t>Automatic Approval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8200" y="40386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What data will we check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904038" y="1816100"/>
            <a:ext cx="0" cy="121602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2600" y="990600"/>
            <a:ext cx="2743200" cy="83026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Notified of eSTB transmission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3D93-7E3F-45C6-B010-0D8FEAF502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36" grpId="0" animBg="1"/>
      <p:bldP spid="28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43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30887" cy="2438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Broker/Filer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430887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Surety/Surety’s Agent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430887" cy="2057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CBP/ACE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" y="5791200"/>
            <a:ext cx="549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extBox 32"/>
          <p:cNvSpPr txBox="1">
            <a:spLocks noChangeArrowheads="1"/>
          </p:cNvSpPr>
          <p:nvPr/>
        </p:nvSpPr>
        <p:spPr bwMode="auto">
          <a:xfrm>
            <a:off x="4876800" y="0"/>
            <a:ext cx="426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eBond Process  </a:t>
            </a:r>
            <a:r>
              <a:rPr lang="en-US" sz="1600" b="1" i="1">
                <a:solidFill>
                  <a:srgbClr val="000000"/>
                </a:solidFill>
                <a:latin typeface="Calibri" pitchFamily="34" charset="0"/>
              </a:rPr>
              <a:t>Automatic Approval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000125" y="990600"/>
            <a:ext cx="14288" cy="527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06475" y="6256338"/>
            <a:ext cx="730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92275" y="5799138"/>
            <a:ext cx="2286000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eSTB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stored in ACE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009650" y="3589338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24000" y="3124200"/>
            <a:ext cx="2743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Notified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eSTB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on file in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ACE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819400" y="1524000"/>
            <a:ext cx="0" cy="159861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493838" y="623888"/>
            <a:ext cx="2743200" cy="83185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Calibri" pitchFamily="34" charset="0"/>
              </a:rPr>
              <a:t>Notified of eSTB in ACE (SNP)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990600" y="998538"/>
            <a:ext cx="5032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37038" y="1066800"/>
            <a:ext cx="11890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410200" y="609600"/>
            <a:ext cx="2743200" cy="83026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Calibri" pitchFamily="34" charset="0"/>
              </a:rPr>
              <a:t>Submit Entry/Entry Summary to ACE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4000" y="5791200"/>
            <a:ext cx="2743200" cy="830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Validate E/ES (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eSTB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data included) 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781800" y="1447800"/>
            <a:ext cx="0" cy="4352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8349896" y="5594704"/>
            <a:ext cx="553998" cy="94699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/>
              </a:rPr>
              <a:t>Accept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077200" y="6248400"/>
            <a:ext cx="1096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934200" y="152400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First time in eSTB process where Broker/Filer sends anything to CBP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3D93-7E3F-45C6-B010-0D8FEAF5024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5943600" cy="228600"/>
          </a:xfrm>
        </p:spPr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2" grpId="0" animBg="1"/>
      <p:bldP spid="55" grpId="0" animBg="1"/>
      <p:bldP spid="55" grpId="1" animBg="1"/>
      <p:bldP spid="56" grpId="0" animBg="1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43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30887" cy="2438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Broker/Filer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430887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Surety/Surety’s Agent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430887" cy="2057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CBP/ACE</a:t>
            </a:r>
          </a:p>
        </p:txBody>
      </p:sp>
      <p:sp>
        <p:nvSpPr>
          <p:cNvPr id="27654" name="TextBox 21"/>
          <p:cNvSpPr txBox="1">
            <a:spLocks noChangeArrowheads="1"/>
          </p:cNvSpPr>
          <p:nvPr/>
        </p:nvSpPr>
        <p:spPr bwMode="auto">
          <a:xfrm>
            <a:off x="4876800" y="0"/>
            <a:ext cx="426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eBond Process  </a:t>
            </a:r>
            <a:r>
              <a:rPr lang="en-US" sz="1600" b="1" i="1">
                <a:solidFill>
                  <a:srgbClr val="000000"/>
                </a:solidFill>
                <a:latin typeface="Calibri" pitchFamily="34" charset="0"/>
              </a:rPr>
              <a:t>Automatic Approval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38150" y="6248400"/>
            <a:ext cx="13271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62125" y="5973763"/>
            <a:ext cx="0" cy="274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143000" y="4876800"/>
            <a:ext cx="1219200" cy="114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79513" y="4953000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Entry process eligible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752600" y="1828800"/>
            <a:ext cx="0" cy="3063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38200" y="609600"/>
            <a:ext cx="2057400" cy="120015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Calibri" pitchFamily="34" charset="0"/>
              </a:rPr>
              <a:t>Broker/Filer Receives Acceptance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2963" y="2895600"/>
            <a:ext cx="1798637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Notice of Entry-Bond Match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362200" y="5486400"/>
            <a:ext cx="19478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297363" y="4084638"/>
            <a:ext cx="0" cy="14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3D93-7E3F-45C6-B010-0D8FEAF5024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943600" cy="320675"/>
          </a:xfrm>
        </p:spPr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2D5F7-E30F-4265-8CC8-FFBBCA64B2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286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How will it work for ISF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STBs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? </a:t>
            </a:r>
            <a:endParaRPr lang="en-US" sz="3100" b="1" dirty="0" smtClean="0">
              <a:latin typeface="Georgia" pitchFamily="18" charset="0"/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CBP requires ISF Transaction number in the bond transaction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Process for obtaining bond remains the same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Once ISF STB is executed, the bond data will be sent, via EDI, from surety system to CBP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413125"/>
            <a:ext cx="8077200" cy="2759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i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eContinuous</a:t>
            </a:r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Bond Process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tx1"/>
                </a:solidFill>
                <a:latin typeface="Georgia" pitchFamily="18" charset="0"/>
              </a:rPr>
              <a:t>How will it work?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6866" name="Picture 6" descr="Roanoke_NCBFAA_E-Bond_Banner_high-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C1115-1D71-4B6B-985E-213236F38B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3124200" cy="167640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>
                <a:latin typeface="Georgia" pitchFamily="18" charset="0"/>
              </a:rPr>
              <a:t>The </a:t>
            </a:r>
            <a:r>
              <a:rPr lang="en-US" sz="3400" b="1" dirty="0" err="1" smtClean="0">
                <a:latin typeface="Georgia" pitchFamily="18" charset="0"/>
              </a:rPr>
              <a:t>eContinuous</a:t>
            </a:r>
            <a:r>
              <a:rPr lang="en-US" sz="3400" b="1" dirty="0" smtClean="0">
                <a:latin typeface="Georgia" pitchFamily="18" charset="0"/>
              </a:rPr>
              <a:t> Bond Process</a:t>
            </a:r>
            <a:endParaRPr lang="en-US" sz="3000" dirty="0" smtClean="0"/>
          </a:p>
        </p:txBody>
      </p:sp>
      <p:pic>
        <p:nvPicPr>
          <p:cNvPr id="37890" name="Picture 7" descr="Roanoke_NCBFAA_E-Bond_Banner_high-res.JPG"/>
          <p:cNvPicPr>
            <a:picLocks noChangeAspect="1"/>
          </p:cNvPicPr>
          <p:nvPr/>
        </p:nvPicPr>
        <p:blipFill>
          <a:blip r:embed="rId2" cstate="print"/>
          <a:srcRect b="6964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3-step_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63" y="4200525"/>
            <a:ext cx="50895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3-step_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388" y="719138"/>
            <a:ext cx="34480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3-step_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1988" y="719138"/>
            <a:ext cx="2944812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4648200" y="2819400"/>
            <a:ext cx="2209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Georgia" pitchFamily="18" charset="0"/>
              </a:rPr>
              <a:t>3 Steps</a:t>
            </a:r>
          </a:p>
        </p:txBody>
      </p:sp>
      <p:sp>
        <p:nvSpPr>
          <p:cNvPr id="37895" name="TextBox 12"/>
          <p:cNvSpPr txBox="1">
            <a:spLocks noChangeArrowheads="1"/>
          </p:cNvSpPr>
          <p:nvPr/>
        </p:nvSpPr>
        <p:spPr bwMode="auto">
          <a:xfrm>
            <a:off x="152400" y="4191000"/>
            <a:ext cx="304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Use </a:t>
            </a:r>
            <a:r>
              <a:rPr lang="en-US" sz="2000" dirty="0" smtClean="0">
                <a:latin typeface="Calibri" pitchFamily="34" charset="0"/>
              </a:rPr>
              <a:t>surety bond issuing system </a:t>
            </a:r>
            <a:r>
              <a:rPr lang="en-US" sz="2000" dirty="0">
                <a:latin typeface="Calibri" pitchFamily="34" charset="0"/>
              </a:rPr>
              <a:t>to issue continuous bonds as you do today!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7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CB51D1-72E2-403E-85A6-0BFA38EC1F57}" type="slidenum">
              <a:rPr lang="en-U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2D5F7-E30F-4265-8CC8-FFBBCA64B2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286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In this Presentation…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What is </a:t>
            </a:r>
            <a:r>
              <a:rPr lang="en-US" sz="3000" b="1" dirty="0" err="1" smtClean="0">
                <a:solidFill>
                  <a:srgbClr val="92D050"/>
                </a:solidFill>
                <a:latin typeface="+mn-lt"/>
              </a:rPr>
              <a:t>eBond</a:t>
            </a:r>
            <a:endParaRPr lang="en-US" sz="3000" dirty="0" smtClean="0">
              <a:latin typeface="+mn-lt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Where is CBP with </a:t>
            </a:r>
            <a:r>
              <a:rPr lang="en-US" sz="3000" b="1" dirty="0" err="1" smtClean="0">
                <a:solidFill>
                  <a:srgbClr val="92D050"/>
                </a:solidFill>
                <a:latin typeface="+mn-lt"/>
              </a:rPr>
              <a:t>eBond</a:t>
            </a:r>
            <a:r>
              <a:rPr lang="en-US" sz="3000" dirty="0" smtClean="0">
                <a:latin typeface="+mn-lt"/>
              </a:rPr>
              <a:t> development?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How will it work?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Benefits of </a:t>
            </a:r>
            <a:r>
              <a:rPr lang="en-US" sz="3000" b="1" dirty="0" smtClean="0">
                <a:solidFill>
                  <a:srgbClr val="92D050"/>
                </a:solidFill>
                <a:latin typeface="+mn-lt"/>
              </a:rPr>
              <a:t>eBond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baseline="0" dirty="0" smtClean="0">
                <a:latin typeface="+mn-lt"/>
              </a:rPr>
              <a:t>Important</a:t>
            </a:r>
            <a:r>
              <a:rPr lang="en-US" sz="3000" dirty="0" smtClean="0">
                <a:latin typeface="+mn-lt"/>
              </a:rPr>
              <a:t> Dates to remember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3200400"/>
            <a:ext cx="82296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rgbClr val="00133A"/>
              </a:solidFill>
              <a:latin typeface="Calibr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 txBox="1">
            <a:spLocks/>
          </p:cNvSpPr>
          <p:nvPr/>
        </p:nvSpPr>
        <p:spPr bwMode="auto">
          <a:xfrm>
            <a:off x="466725" y="2819400"/>
            <a:ext cx="8677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latin typeface="Calibri" pitchFamily="34" charset="0"/>
              </a:rPr>
              <a:t>Terminations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latin typeface="Calibri" pitchFamily="34" charset="0"/>
              </a:rPr>
              <a:t>Electronic vs Paper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latin typeface="Calibri" pitchFamily="34" charset="0"/>
              </a:rPr>
              <a:t>Riders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latin typeface="Calibri" pitchFamily="34" charset="0"/>
              </a:rPr>
              <a:t>Add/Delete User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latin typeface="Calibri" pitchFamily="34" charset="0"/>
              </a:rPr>
              <a:t>VI, </a:t>
            </a:r>
            <a:r>
              <a:rPr lang="en-US" sz="3000" dirty="0" smtClean="0">
                <a:latin typeface="Calibri" pitchFamily="34" charset="0"/>
              </a:rPr>
              <a:t>Reconciliation</a:t>
            </a:r>
            <a:endParaRPr lang="en-US" sz="3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latin typeface="Calibri" pitchFamily="34" charset="0"/>
              </a:rPr>
              <a:t>Legacy (existing) Bonds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latin typeface="Calibri" pitchFamily="34" charset="0"/>
              </a:rPr>
              <a:t>1/3/15:  Continuous Bonds filed electronically</a:t>
            </a:r>
          </a:p>
        </p:txBody>
      </p:sp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457200" y="2286000"/>
            <a:ext cx="457529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latin typeface="Georgia" pitchFamily="18" charset="0"/>
              </a:rPr>
              <a:t>eContinuous</a:t>
            </a:r>
            <a:r>
              <a:rPr lang="en-US" sz="3400" b="1" dirty="0" smtClean="0">
                <a:latin typeface="Georgia" pitchFamily="18" charset="0"/>
              </a:rPr>
              <a:t> Bonds</a:t>
            </a:r>
            <a:endParaRPr lang="en-US" sz="3400" b="1" dirty="0">
              <a:latin typeface="Georgia" pitchFamily="18" charset="0"/>
            </a:endParaRPr>
          </a:p>
        </p:txBody>
      </p:sp>
      <p:pic>
        <p:nvPicPr>
          <p:cNvPr id="38915" name="Picture 8" descr="Roanoke_NCBFAA_E-Bond_Banner_high-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CF253-31B3-4FBD-B216-AAD215B30325}" type="slidenum">
              <a:rPr lang="en-U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" y="6553200"/>
            <a:ext cx="5943600" cy="304800"/>
          </a:xfrm>
        </p:spPr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5913800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413125"/>
            <a:ext cx="8077200" cy="2759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Transition to </a:t>
            </a:r>
            <a:r>
              <a:rPr lang="en-US" sz="4400" b="1" i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eSTB</a:t>
            </a:r>
            <a:endParaRPr lang="en-US" sz="3400" b="1" dirty="0">
              <a:solidFill>
                <a:schemeClr val="tx1"/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6866" name="Picture 6" descr="Roanoke_NCBFAA_E-Bond_Banner_high-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C1115-1D71-4B6B-985E-213236F38B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6504285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eSTB</a:t>
            </a:r>
            <a:endParaRPr lang="en-US" dirty="0" smtClean="0"/>
          </a:p>
          <a:p>
            <a:r>
              <a:rPr lang="en-US" sz="2000" dirty="0" smtClean="0"/>
              <a:t>ACE </a:t>
            </a:r>
            <a:r>
              <a:rPr lang="en-US" sz="2000" dirty="0" smtClean="0"/>
              <a:t>Cargo Release </a:t>
            </a:r>
            <a:r>
              <a:rPr lang="en-US" sz="2000" dirty="0" smtClean="0"/>
              <a:t>followed by ACE Entry Summary (2 step process)</a:t>
            </a:r>
          </a:p>
          <a:p>
            <a:r>
              <a:rPr lang="en-US" sz="2000" dirty="0" smtClean="0"/>
              <a:t>ACE Entry Summary Certified for ACE Cargo Release</a:t>
            </a:r>
            <a:endParaRPr lang="en-US" sz="2000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Paper STB</a:t>
            </a:r>
          </a:p>
          <a:p>
            <a:r>
              <a:rPr lang="en-US" sz="2000" dirty="0" smtClean="0"/>
              <a:t>ACS Entry followed by ACE Entry Summary (2 step process)</a:t>
            </a:r>
          </a:p>
          <a:p>
            <a:r>
              <a:rPr lang="en-US" sz="2000" dirty="0" smtClean="0"/>
              <a:t>ACE Entry Summary Certified for ACS Cargo Release</a:t>
            </a:r>
          </a:p>
          <a:p>
            <a:r>
              <a:rPr lang="en-US" sz="2000" dirty="0" smtClean="0"/>
              <a:t>ACS Entry followed by ACS Entry Summary (2 step process)</a:t>
            </a:r>
          </a:p>
          <a:p>
            <a:r>
              <a:rPr lang="en-US" sz="2000" dirty="0" smtClean="0"/>
              <a:t>ACS Entry Summary Certified for Cargo Release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2D5F7-E30F-4265-8CC8-FFBBCA64B2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286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Six Scenarios – </a:t>
            </a:r>
            <a:r>
              <a:rPr lang="en-US" sz="3400" b="1" dirty="0" err="1">
                <a:solidFill>
                  <a:srgbClr val="92D050"/>
                </a:solidFill>
                <a:latin typeface="Georgia" pitchFamily="18" charset="0"/>
              </a:rPr>
              <a:t>eSTB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vs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Paper STB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0907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413125"/>
            <a:ext cx="8077200" cy="2759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i="1" dirty="0" err="1" smtClean="0">
                <a:solidFill>
                  <a:srgbClr val="92D050"/>
                </a:solidFill>
                <a:latin typeface="Georgia" pitchFamily="18" charset="0"/>
              </a:rPr>
              <a:t>eBond</a:t>
            </a:r>
            <a:r>
              <a:rPr lang="en-US" sz="3400" b="1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4400" b="1" i="1" dirty="0" smtClean="0">
                <a:solidFill>
                  <a:schemeClr val="tx1"/>
                </a:solidFill>
                <a:latin typeface="Georgia" pitchFamily="18" charset="0"/>
              </a:rPr>
              <a:t>Testing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6866" name="Picture 6" descr="Roanoke_NCBFAA_E-Bond_Banner_high-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17220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C1115-1D71-4B6B-985E-213236F38BEB}" type="slidenum">
              <a:rPr lang="en-US" sz="100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6504285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 txBox="1">
            <a:spLocks/>
          </p:cNvSpPr>
          <p:nvPr/>
        </p:nvSpPr>
        <p:spPr bwMode="auto">
          <a:xfrm>
            <a:off x="466725" y="3276600"/>
            <a:ext cx="8677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libri" pitchFamily="34" charset="0"/>
              </a:rPr>
              <a:t>CB/CX Messages (</a:t>
            </a:r>
            <a:r>
              <a:rPr lang="en-US" sz="3000" dirty="0" err="1" smtClean="0">
                <a:latin typeface="Calibri" pitchFamily="34" charset="0"/>
              </a:rPr>
              <a:t>eBond</a:t>
            </a:r>
            <a:r>
              <a:rPr lang="en-US" sz="3000" dirty="0" smtClean="0">
                <a:latin typeface="Calibri" pitchFamily="34" charset="0"/>
              </a:rPr>
              <a:t> CATAIR)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000" dirty="0" smtClean="0">
                <a:latin typeface="Calibri" pitchFamily="34" charset="0"/>
              </a:rPr>
              <a:t>1</a:t>
            </a:r>
            <a:r>
              <a:rPr lang="en-US" sz="3000" baseline="30000" dirty="0" smtClean="0">
                <a:latin typeface="Calibri" pitchFamily="34" charset="0"/>
              </a:rPr>
              <a:t>st</a:t>
            </a:r>
            <a:r>
              <a:rPr lang="en-US" sz="3000" dirty="0" smtClean="0">
                <a:latin typeface="Calibri" pitchFamily="34" charset="0"/>
              </a:rPr>
              <a:t> Test Deployment began for sureties 9/3/14</a:t>
            </a:r>
          </a:p>
          <a:p>
            <a:pPr marL="1371600" lvl="2" indent="-457200">
              <a:buFont typeface="Calibri" pitchFamily="34" charset="0"/>
              <a:buChar char="—"/>
            </a:pPr>
            <a:r>
              <a:rPr lang="en-US" sz="3000" dirty="0" smtClean="0">
                <a:latin typeface="Calibri" pitchFamily="34" charset="0"/>
              </a:rPr>
              <a:t>Initial testing response 50 seconds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000" dirty="0" smtClean="0">
                <a:latin typeface="Calibri" pitchFamily="34" charset="0"/>
              </a:rPr>
              <a:t>2</a:t>
            </a:r>
            <a:r>
              <a:rPr lang="en-US" sz="3000" baseline="30000" dirty="0" smtClean="0">
                <a:latin typeface="Calibri" pitchFamily="34" charset="0"/>
              </a:rPr>
              <a:t>nd</a:t>
            </a:r>
            <a:r>
              <a:rPr lang="en-US" sz="3000" dirty="0" smtClean="0">
                <a:latin typeface="Calibri" pitchFamily="34" charset="0"/>
              </a:rPr>
              <a:t> Test Deployment 10/10/14</a:t>
            </a:r>
          </a:p>
          <a:p>
            <a:pPr marL="1371600" lvl="2" indent="-457200">
              <a:buFont typeface="Calibri" pitchFamily="34" charset="0"/>
              <a:buChar char="—"/>
            </a:pPr>
            <a:r>
              <a:rPr lang="en-US" sz="3000" dirty="0" smtClean="0">
                <a:latin typeface="Calibri" pitchFamily="34" charset="0"/>
              </a:rPr>
              <a:t>Response now 4 seconds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457200" y="2286000"/>
            <a:ext cx="8077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b="1" dirty="0" smtClean="0">
                <a:latin typeface="Georgia" pitchFamily="18" charset="0"/>
              </a:rPr>
              <a:t>Certification Environment</a:t>
            </a:r>
            <a:endParaRPr lang="en-US" sz="3400" b="1" dirty="0">
              <a:latin typeface="Georgia" pitchFamily="18" charset="0"/>
            </a:endParaRPr>
          </a:p>
        </p:txBody>
      </p:sp>
      <p:pic>
        <p:nvPicPr>
          <p:cNvPr id="38915" name="Picture 8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Slide Number Placeholder 8"/>
          <p:cNvSpPr>
            <a:spLocks noGrp="1"/>
          </p:cNvSpPr>
          <p:nvPr>
            <p:ph type="sldNum" sz="quarter" idx="11"/>
          </p:nvPr>
        </p:nvSpPr>
        <p:spPr bwMode="auto">
          <a:xfrm>
            <a:off x="67818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CF253-31B3-4FBD-B216-AAD215B30325}" type="slidenum">
              <a:rPr lang="en-US" sz="1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 txBox="1">
            <a:spLocks/>
          </p:cNvSpPr>
          <p:nvPr/>
        </p:nvSpPr>
        <p:spPr bwMode="auto">
          <a:xfrm>
            <a:off x="466725" y="3200400"/>
            <a:ext cx="8677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Expedites bond issuance process – all electronic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No more bond 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Potential for 24/7/365 bond issuance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alibri" pitchFamily="34" charset="0"/>
              </a:rPr>
              <a:t>eSTB</a:t>
            </a:r>
            <a:r>
              <a:rPr lang="en-US" sz="3000" dirty="0">
                <a:latin typeface="Calibri" pitchFamily="34" charset="0"/>
              </a:rPr>
              <a:t> use for RLF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Quicker acceptance of Continuous </a:t>
            </a:r>
            <a:r>
              <a:rPr lang="en-US" sz="3000" dirty="0" smtClean="0">
                <a:latin typeface="Calibri" pitchFamily="34" charset="0"/>
              </a:rPr>
              <a:t>Bonds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alibri" pitchFamily="34" charset="0"/>
              </a:rPr>
              <a:t>Surety reports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457200" y="2286000"/>
            <a:ext cx="844974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 dirty="0" smtClean="0">
                <a:latin typeface="Georgia" pitchFamily="18" charset="0"/>
              </a:rPr>
              <a:t>How does</a:t>
            </a:r>
            <a:r>
              <a:rPr lang="en-US" sz="3400" b="1" dirty="0" smtClean="0">
                <a:solidFill>
                  <a:srgbClr val="92D050"/>
                </a:solidFill>
                <a:latin typeface="Georgia" pitchFamily="18" charset="0"/>
              </a:rPr>
              <a:t> </a:t>
            </a:r>
            <a:r>
              <a:rPr lang="en-US" sz="3400" b="1" dirty="0" err="1" smtClean="0">
                <a:solidFill>
                  <a:srgbClr val="92D050"/>
                </a:solidFill>
                <a:latin typeface="Georgia" pitchFamily="18" charset="0"/>
              </a:rPr>
              <a:t>eBond</a:t>
            </a:r>
            <a:r>
              <a:rPr lang="en-US" sz="3400" b="1" dirty="0" smtClean="0">
                <a:solidFill>
                  <a:srgbClr val="92D050"/>
                </a:solidFill>
                <a:latin typeface="Georgia" pitchFamily="18" charset="0"/>
              </a:rPr>
              <a:t> </a:t>
            </a:r>
            <a:r>
              <a:rPr lang="en-US" sz="3400" b="1" dirty="0" smtClean="0">
                <a:latin typeface="Georgia" pitchFamily="18" charset="0"/>
              </a:rPr>
              <a:t>Benefit the Broker?</a:t>
            </a:r>
            <a:endParaRPr lang="en-US" sz="3400" b="1" dirty="0">
              <a:latin typeface="Georgia" pitchFamily="18" charset="0"/>
            </a:endParaRPr>
          </a:p>
        </p:txBody>
      </p:sp>
      <p:pic>
        <p:nvPicPr>
          <p:cNvPr id="38915" name="Picture 8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CF253-31B3-4FBD-B216-AAD215B30325}" type="slidenum">
              <a:rPr lang="en-U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458200" cy="32003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Few brokers use ACE</a:t>
            </a:r>
          </a:p>
          <a:p>
            <a:pPr lvl="1"/>
            <a:r>
              <a:rPr lang="en-US" sz="2800" dirty="0" smtClean="0"/>
              <a:t>ACE will be the system of record for all cargo release in November 2015</a:t>
            </a:r>
          </a:p>
          <a:p>
            <a:r>
              <a:rPr lang="en-US" sz="3000" dirty="0" smtClean="0"/>
              <a:t>eBond Deployment in January 2015 for ACE entries</a:t>
            </a:r>
          </a:p>
          <a:p>
            <a:r>
              <a:rPr lang="en-US" sz="3000" dirty="0" smtClean="0"/>
              <a:t>Two processes for a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86000"/>
            <a:ext cx="60195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Georgia" pitchFamily="18" charset="0"/>
              </a:rPr>
              <a:t>What are the challenges?</a:t>
            </a:r>
            <a:endParaRPr lang="en-US" sz="3400" dirty="0"/>
          </a:p>
        </p:txBody>
      </p:sp>
      <p:pic>
        <p:nvPicPr>
          <p:cNvPr id="8" name="Picture 7" descr="Roanoke_NCBFAA_E-Bond_Banner_high-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25910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1980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CF253-31B3-4FBD-B216-AAD215B30325}" type="slidenum">
              <a:rPr lang="en-U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42493533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458200" cy="3200399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Know your software provider automation process</a:t>
            </a:r>
          </a:p>
          <a:p>
            <a:r>
              <a:rPr lang="en-US" sz="3000" dirty="0" smtClean="0"/>
              <a:t>Understand your surety bond provider process </a:t>
            </a:r>
          </a:p>
          <a:p>
            <a:r>
              <a:rPr lang="en-US" sz="3000" dirty="0" smtClean="0"/>
              <a:t>ABI Software </a:t>
            </a:r>
            <a:r>
              <a:rPr lang="en-US" sz="3000" dirty="0" err="1" smtClean="0"/>
              <a:t>vs</a:t>
            </a:r>
            <a:r>
              <a:rPr lang="en-US" sz="3000" dirty="0" smtClean="0"/>
              <a:t> Surety Bond Issuing System</a:t>
            </a:r>
          </a:p>
          <a:p>
            <a:pPr lvl="1"/>
            <a:r>
              <a:rPr lang="en-US" sz="2800" dirty="0" smtClean="0"/>
              <a:t>Which will you use?</a:t>
            </a:r>
          </a:p>
          <a:p>
            <a:r>
              <a:rPr lang="en-US" sz="3000" dirty="0" smtClean="0"/>
              <a:t>Know your bond issuing authority</a:t>
            </a:r>
          </a:p>
          <a:p>
            <a:r>
              <a:rPr lang="en-US" sz="3000" dirty="0" smtClean="0"/>
              <a:t>Broker Staff Training</a:t>
            </a:r>
          </a:p>
          <a:p>
            <a:endParaRPr lang="en-US" sz="3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0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atin typeface="Georgia" pitchFamily="18" charset="0"/>
              </a:rPr>
              <a:t>How to prepare for </a:t>
            </a:r>
            <a:r>
              <a:rPr lang="en-US" sz="3400" b="1" dirty="0" err="1" smtClean="0">
                <a:solidFill>
                  <a:srgbClr val="92D050"/>
                </a:solidFill>
                <a:latin typeface="Georgia" pitchFamily="18" charset="0"/>
              </a:rPr>
              <a:t>eBond</a:t>
            </a:r>
            <a:r>
              <a:rPr lang="en-US" sz="3400" b="1" dirty="0" smtClean="0">
                <a:latin typeface="Georgia" pitchFamily="18" charset="0"/>
              </a:rPr>
              <a:t> ?</a:t>
            </a:r>
            <a:endParaRPr lang="en-US" sz="3400" dirty="0"/>
          </a:p>
        </p:txBody>
      </p:sp>
      <p:pic>
        <p:nvPicPr>
          <p:cNvPr id="8" name="Picture 7" descr="Roanoke_NCBFAA_E-Bond_Banner_high-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25910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 bwMode="auto">
          <a:xfrm>
            <a:off x="6781800" y="632460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CF253-31B3-4FBD-B216-AAD215B30325}" type="slidenum">
              <a:rPr lang="en-US" sz="1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42493533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286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Poll!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100" b="1" dirty="0" smtClean="0">
                <a:latin typeface="Georgia" pitchFamily="18" charset="0"/>
              </a:rPr>
              <a:t>Do you think CBP will meet the January 3</a:t>
            </a:r>
            <a:r>
              <a:rPr lang="en-US" sz="3100" b="1" baseline="30000" dirty="0">
                <a:latin typeface="Georgia" pitchFamily="18" charset="0"/>
              </a:rPr>
              <a:t>,</a:t>
            </a:r>
            <a:r>
              <a:rPr lang="en-US" sz="3100" b="1" dirty="0" smtClean="0">
                <a:latin typeface="Georgia" pitchFamily="18" charset="0"/>
              </a:rPr>
              <a:t> 2015 </a:t>
            </a:r>
            <a:r>
              <a:rPr lang="en-US" sz="3100" b="1" dirty="0" smtClean="0">
                <a:latin typeface="Georgia" pitchFamily="18" charset="0"/>
              </a:rPr>
              <a:t>deadline for </a:t>
            </a:r>
            <a:r>
              <a:rPr lang="en-US" sz="3100" b="1" dirty="0" err="1" smtClean="0">
                <a:latin typeface="Georgia" pitchFamily="18" charset="0"/>
              </a:rPr>
              <a:t>eBond</a:t>
            </a:r>
            <a:r>
              <a:rPr lang="en-US" sz="3100" b="1" dirty="0" smtClean="0">
                <a:latin typeface="Georgia" pitchFamily="18" charset="0"/>
              </a:rPr>
              <a:t>?</a:t>
            </a:r>
            <a:endParaRPr lang="en-US" sz="3100" b="1" dirty="0" smtClean="0"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dirty="0" smtClean="0">
                <a:latin typeface="+mn-lt"/>
              </a:rPr>
              <a:t>	A – Yes!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dirty="0" smtClean="0">
                <a:latin typeface="+mn-lt"/>
              </a:rPr>
              <a:t>	B – No - I’ll believe it when I see it.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01980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EACF253-31B3-4FBD-B216-AAD215B30325}" type="slidenum">
              <a:rPr lang="en-US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2824216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 txBox="1">
            <a:spLocks/>
          </p:cNvSpPr>
          <p:nvPr/>
        </p:nvSpPr>
        <p:spPr bwMode="auto">
          <a:xfrm>
            <a:off x="466725" y="3200400"/>
            <a:ext cx="8677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latin typeface="Calibri" pitchFamily="34" charset="0"/>
              </a:rPr>
              <a:t>January 3, 2015:  </a:t>
            </a:r>
            <a:r>
              <a:rPr lang="en-US" sz="3000" dirty="0" err="1">
                <a:latin typeface="Calibri" pitchFamily="34" charset="0"/>
              </a:rPr>
              <a:t>eSTB</a:t>
            </a:r>
            <a:r>
              <a:rPr lang="en-US" sz="3000" dirty="0">
                <a:latin typeface="Calibri" pitchFamily="34" charset="0"/>
              </a:rPr>
              <a:t> required for all ACE entries and </a:t>
            </a:r>
            <a:r>
              <a:rPr lang="en-US" sz="3000" dirty="0" err="1">
                <a:latin typeface="Calibri" pitchFamily="34" charset="0"/>
              </a:rPr>
              <a:t>eContinuous</a:t>
            </a:r>
            <a:r>
              <a:rPr lang="en-US" sz="3000" dirty="0">
                <a:latin typeface="Calibri" pitchFamily="34" charset="0"/>
              </a:rPr>
              <a:t> bonds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latin typeface="Calibri" pitchFamily="34" charset="0"/>
              </a:rPr>
              <a:t>November 1, 2015:  Mandatory use of ACE for cargo release &amp; entry summary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latin typeface="Calibri" pitchFamily="34" charset="0"/>
              </a:rPr>
              <a:t>October 1, 2016:  Mandated use of ACE for all remaining portions of CBP cargo processing</a:t>
            </a:r>
          </a:p>
        </p:txBody>
      </p:sp>
      <p:sp>
        <p:nvSpPr>
          <p:cNvPr id="39938" name="TextBox 7"/>
          <p:cNvSpPr txBox="1">
            <a:spLocks noChangeArrowheads="1"/>
          </p:cNvSpPr>
          <p:nvPr/>
        </p:nvSpPr>
        <p:spPr bwMode="auto">
          <a:xfrm>
            <a:off x="457200" y="2286000"/>
            <a:ext cx="7061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>
                <a:latin typeface="Georgia" pitchFamily="18" charset="0"/>
              </a:rPr>
              <a:t>Important Dates to Remember</a:t>
            </a:r>
          </a:p>
        </p:txBody>
      </p:sp>
      <p:pic>
        <p:nvPicPr>
          <p:cNvPr id="39939" name="Picture 8" descr="Roanoke_NCBFAA_E-Bond_Banner_high-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3BD11C-554F-45A0-AB63-5937F8DBCFE7}" type="slidenum">
              <a:rPr lang="en-U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2D5F7-E30F-4265-8CC8-FFBBCA64B2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286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Poll!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100" b="1" dirty="0" smtClean="0">
                <a:latin typeface="Georgia" pitchFamily="18" charset="0"/>
              </a:rPr>
              <a:t>Are you currently using ACE </a:t>
            </a:r>
            <a:r>
              <a:rPr lang="en-US" sz="3100" b="1" dirty="0" smtClean="0">
                <a:latin typeface="Georgia" pitchFamily="18" charset="0"/>
              </a:rPr>
              <a:t>Cargo Release to </a:t>
            </a:r>
            <a:r>
              <a:rPr lang="en-US" sz="3100" b="1" dirty="0" smtClean="0">
                <a:latin typeface="Georgia" pitchFamily="18" charset="0"/>
              </a:rPr>
              <a:t>file </a:t>
            </a:r>
            <a:r>
              <a:rPr lang="en-US" sz="3100" b="1" dirty="0" smtClean="0">
                <a:latin typeface="Georgia" pitchFamily="18" charset="0"/>
              </a:rPr>
              <a:t>entries?</a:t>
            </a:r>
            <a:endParaRPr lang="en-US" sz="3100" b="1" dirty="0" smtClean="0"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dirty="0" smtClean="0">
                <a:latin typeface="+mn-lt"/>
              </a:rPr>
              <a:t>	A – Yes, for </a:t>
            </a:r>
            <a:r>
              <a:rPr lang="en-US" sz="3000" i="1" dirty="0" smtClean="0">
                <a:latin typeface="+mn-lt"/>
              </a:rPr>
              <a:t>most</a:t>
            </a:r>
            <a:r>
              <a:rPr lang="en-US" sz="3000" dirty="0" smtClean="0">
                <a:latin typeface="+mn-lt"/>
              </a:rPr>
              <a:t> entries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dirty="0" smtClean="0">
                <a:latin typeface="+mn-lt"/>
              </a:rPr>
              <a:t>	B – Yes, for </a:t>
            </a:r>
            <a:r>
              <a:rPr lang="en-US" sz="3000" i="1" dirty="0" smtClean="0">
                <a:latin typeface="+mn-lt"/>
              </a:rPr>
              <a:t>some</a:t>
            </a:r>
            <a:r>
              <a:rPr lang="en-US" sz="3000" dirty="0" smtClean="0">
                <a:latin typeface="+mn-lt"/>
              </a:rPr>
              <a:t> entries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dirty="0" smtClean="0">
                <a:latin typeface="+mn-lt"/>
              </a:rPr>
              <a:t>	C – No, not yet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9967345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 txBox="1">
            <a:spLocks/>
          </p:cNvSpPr>
          <p:nvPr/>
        </p:nvSpPr>
        <p:spPr bwMode="auto">
          <a:xfrm>
            <a:off x="466725" y="3200400"/>
            <a:ext cx="8677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>
                <a:latin typeface="Calibri" pitchFamily="34" charset="0"/>
              </a:rPr>
              <a:t>Join </a:t>
            </a:r>
            <a:r>
              <a:rPr lang="en-US" sz="3000" dirty="0" smtClean="0">
                <a:latin typeface="Calibri" pitchFamily="34" charset="0"/>
              </a:rPr>
              <a:t>our </a:t>
            </a:r>
            <a:r>
              <a:rPr lang="en-US" sz="3000" dirty="0" smtClean="0">
                <a:latin typeface="Calibri" pitchFamily="34" charset="0"/>
                <a:hlinkClick r:id="rId2"/>
              </a:rPr>
              <a:t>mailing list</a:t>
            </a:r>
            <a:endParaRPr lang="en-US" sz="30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>
                <a:latin typeface="Calibri" pitchFamily="34" charset="0"/>
              </a:rPr>
              <a:t>Check out our website’s </a:t>
            </a:r>
            <a:r>
              <a:rPr lang="en-US" sz="3000" dirty="0" smtClean="0">
                <a:latin typeface="Calibri" pitchFamily="34" charset="0"/>
                <a:hlinkClick r:id="rId3"/>
              </a:rPr>
              <a:t>Emerging Matters</a:t>
            </a:r>
            <a:r>
              <a:rPr lang="en-US" sz="3000" dirty="0" smtClean="0">
                <a:latin typeface="Calibri" pitchFamily="34" charset="0"/>
              </a:rPr>
              <a:t> blog section on </a:t>
            </a:r>
            <a:r>
              <a:rPr lang="en-US" sz="3000" dirty="0" err="1" smtClean="0">
                <a:latin typeface="Calibri" pitchFamily="34" charset="0"/>
              </a:rPr>
              <a:t>eBond</a:t>
            </a:r>
            <a:endParaRPr lang="en-US" sz="30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>
                <a:latin typeface="Calibri" pitchFamily="34" charset="0"/>
              </a:rPr>
              <a:t>NCBFAA.gov posted CSEC FAQ and Implementation Guide</a:t>
            </a:r>
            <a:endParaRPr lang="en-US" sz="3000" dirty="0" smtClean="0">
              <a:latin typeface="Calibri" pitchFamily="34" charset="0"/>
            </a:endParaRPr>
          </a:p>
        </p:txBody>
      </p:sp>
      <p:sp>
        <p:nvSpPr>
          <p:cNvPr id="39938" name="TextBox 7"/>
          <p:cNvSpPr txBox="1">
            <a:spLocks noChangeArrowheads="1"/>
          </p:cNvSpPr>
          <p:nvPr/>
        </p:nvSpPr>
        <p:spPr bwMode="auto">
          <a:xfrm>
            <a:off x="457200" y="2286000"/>
            <a:ext cx="268695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 dirty="0" smtClean="0">
                <a:latin typeface="Georgia" pitchFamily="18" charset="0"/>
              </a:rPr>
              <a:t>References</a:t>
            </a:r>
            <a:endParaRPr lang="en-US" sz="3400" b="1" dirty="0">
              <a:latin typeface="Georgia" pitchFamily="18" charset="0"/>
            </a:endParaRPr>
          </a:p>
        </p:txBody>
      </p:sp>
      <p:pic>
        <p:nvPicPr>
          <p:cNvPr id="39939" name="Picture 8" descr="Roanoke_NCBFAA_E-Bond_Banner_high-r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3BD11C-554F-45A0-AB63-5937F8DBCFE7}" type="slidenum">
              <a:rPr lang="en-U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8554380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200" b="1" smtClean="0">
                <a:solidFill>
                  <a:schemeClr val="tx1"/>
                </a:solidFill>
                <a:latin typeface="Georgia" pitchFamily="18" charset="0"/>
              </a:rPr>
              <a:t>It’s time to Embr</a:t>
            </a:r>
            <a:r>
              <a:rPr lang="en-US" sz="5200" b="1" i="1" smtClean="0">
                <a:solidFill>
                  <a:schemeClr val="tx1"/>
                </a:solidFill>
                <a:latin typeface="Georgia" pitchFamily="18" charset="0"/>
              </a:rPr>
              <a:t>ace</a:t>
            </a:r>
            <a:r>
              <a:rPr lang="en-US" sz="5200" b="1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5200" b="1" i="1" smtClean="0">
                <a:solidFill>
                  <a:schemeClr val="tx1"/>
                </a:solidFill>
                <a:latin typeface="Georgia" pitchFamily="18" charset="0"/>
              </a:rPr>
              <a:t>ACE</a:t>
            </a:r>
          </a:p>
        </p:txBody>
      </p:sp>
      <p:pic>
        <p:nvPicPr>
          <p:cNvPr id="40962" name="Picture 5" descr="Roanoke_NCBFAA_E-Bond_Banner_high-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8" descr="ROANOKE_TRADE_BLUE.jpg"/>
          <p:cNvPicPr>
            <a:picLocks noChangeAspect="1"/>
          </p:cNvPicPr>
          <p:nvPr/>
        </p:nvPicPr>
        <p:blipFill>
          <a:blip r:embed="rId3" cstate="print"/>
          <a:srcRect r="83643"/>
          <a:stretch>
            <a:fillRect/>
          </a:stretch>
        </p:blipFill>
        <p:spPr bwMode="auto">
          <a:xfrm>
            <a:off x="4122738" y="2819400"/>
            <a:ext cx="8985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2F3A67-F2B0-47AA-A4CD-58F32B1FCC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2819400"/>
            <a:ext cx="8229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sz="3000" kern="0" dirty="0">
                <a:latin typeface="+mn-lt"/>
                <a:sym typeface="Univers 55" pitchFamily="34" charset="0"/>
              </a:rPr>
              <a:t>The result-driven surety provider for eBond</a:t>
            </a:r>
          </a:p>
          <a:p>
            <a:pPr marL="342900" indent="-342900" algn="ctr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sz="3000" kern="0" dirty="0">
                <a:latin typeface="+mn-lt"/>
                <a:sym typeface="Univers 55" pitchFamily="34" charset="0"/>
              </a:rPr>
              <a:t>1-800-ROANOKE</a:t>
            </a:r>
          </a:p>
          <a:p>
            <a:pPr marL="342900" indent="-342900" algn="ctr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sz="3000" kern="0" dirty="0">
                <a:latin typeface="+mn-lt"/>
                <a:sym typeface="Univers 55" pitchFamily="34" charset="0"/>
              </a:rPr>
              <a:t>www.roanoketrade.com  infospot@roanokegroup.com</a:t>
            </a:r>
          </a:p>
          <a:p>
            <a:pPr marL="342900" indent="-342900" algn="ctr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sz="3000" kern="0" dirty="0">
                <a:latin typeface="+mn-lt"/>
                <a:sym typeface="Univers 55" pitchFamily="34" charset="0"/>
              </a:rPr>
              <a:t>#</a:t>
            </a:r>
            <a:r>
              <a:rPr lang="en-US" sz="3000" kern="0" dirty="0" err="1">
                <a:latin typeface="+mn-lt"/>
                <a:sym typeface="Univers 55" pitchFamily="34" charset="0"/>
              </a:rPr>
              <a:t>RoanokeTrade</a:t>
            </a:r>
            <a:r>
              <a:rPr lang="en-US" sz="3000" kern="0" dirty="0">
                <a:latin typeface="+mn-lt"/>
                <a:sym typeface="Univers 55" pitchFamily="34" charset="0"/>
              </a:rPr>
              <a:t> | @</a:t>
            </a:r>
            <a:r>
              <a:rPr lang="en-US" sz="3000" kern="0" dirty="0" err="1">
                <a:latin typeface="+mn-lt"/>
                <a:sym typeface="Univers 55" pitchFamily="34" charset="0"/>
              </a:rPr>
              <a:t>RoanokeTrade</a:t>
            </a:r>
            <a:endParaRPr lang="en-US" sz="3000" kern="0" dirty="0">
              <a:latin typeface="+mn-lt"/>
              <a:sym typeface="Univers 55" pitchFamily="34" charset="0"/>
            </a:endParaRPr>
          </a:p>
        </p:txBody>
      </p:sp>
      <p:pic>
        <p:nvPicPr>
          <p:cNvPr id="41986" name="Picture 9" descr="Roanoke_NCBFAA_E-Bond_Banner_high-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45B576-4F6B-49FE-9406-2EDB2FAAE93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2D5F7-E30F-4265-8CC8-FFBBCA64B2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286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Poll!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100" b="1" dirty="0" smtClean="0">
                <a:latin typeface="Georgia" pitchFamily="18" charset="0"/>
              </a:rPr>
              <a:t>Of the entries you file in </a:t>
            </a:r>
            <a:r>
              <a:rPr lang="en-US" sz="3100" b="1" dirty="0" smtClean="0">
                <a:latin typeface="Georgia" pitchFamily="18" charset="0"/>
              </a:rPr>
              <a:t>ACE Cargo Release, </a:t>
            </a:r>
            <a:r>
              <a:rPr lang="en-US" sz="3100" b="1" dirty="0" smtClean="0">
                <a:latin typeface="Georgia" pitchFamily="18" charset="0"/>
              </a:rPr>
              <a:t>how many are secured by an STB?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dirty="0" smtClean="0">
                <a:latin typeface="+mn-lt"/>
              </a:rPr>
              <a:t>	A – Yes, for </a:t>
            </a:r>
            <a:r>
              <a:rPr lang="en-US" sz="3000" i="1" dirty="0" smtClean="0">
                <a:latin typeface="+mn-lt"/>
              </a:rPr>
              <a:t>most</a:t>
            </a:r>
            <a:r>
              <a:rPr lang="en-US" sz="3000" dirty="0" smtClean="0">
                <a:latin typeface="+mn-lt"/>
              </a:rPr>
              <a:t> entries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dirty="0" smtClean="0">
                <a:latin typeface="+mn-lt"/>
              </a:rPr>
              <a:t>	B – Yes, for </a:t>
            </a:r>
            <a:r>
              <a:rPr lang="en-US" sz="3000" i="1" dirty="0" smtClean="0">
                <a:latin typeface="+mn-lt"/>
              </a:rPr>
              <a:t>some</a:t>
            </a:r>
            <a:r>
              <a:rPr lang="en-US" sz="3000" dirty="0" smtClean="0">
                <a:latin typeface="+mn-lt"/>
              </a:rPr>
              <a:t> entries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dirty="0" smtClean="0">
                <a:latin typeface="+mn-lt"/>
              </a:rPr>
              <a:t>	C – None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300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dirty="0" smtClean="0">
                <a:latin typeface="+mn-lt"/>
              </a:rPr>
              <a:t>	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9967345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2D5F7-E30F-4265-8CC8-FFBBCA64B2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286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What is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eBond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?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 for submitting customs bonds	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Surety submits to ACE via EDI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Allows for STBs and Continuous Bonds to be accepted electronically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Provides a single, centralized data warehouse for all customs bonds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2D5F7-E30F-4265-8CC8-FFBBCA64B2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286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eBond</a:t>
            </a:r>
            <a:r>
              <a:rPr lang="en-US" sz="3100" b="1" dirty="0" smtClean="0">
                <a:solidFill>
                  <a:srgbClr val="00133A"/>
                </a:solidFill>
                <a:latin typeface="Georgia" pitchFamily="18" charset="0"/>
              </a:rPr>
              <a:t> </a:t>
            </a:r>
            <a:r>
              <a:rPr lang="en-US" sz="3100" b="1" dirty="0" smtClean="0">
                <a:latin typeface="Georgia" pitchFamily="18" charset="0"/>
              </a:rPr>
              <a:t>Development Status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CBP initiated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visits to ports in 2013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err="1" smtClean="0">
                <a:latin typeface="+mn-lt"/>
              </a:rPr>
              <a:t>eBond</a:t>
            </a:r>
            <a:r>
              <a:rPr lang="en-US" sz="3000" dirty="0" smtClean="0">
                <a:latin typeface="+mn-lt"/>
              </a:rPr>
              <a:t> Working Group Members (Trade &amp; CBP)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TSN </a:t>
            </a:r>
            <a:r>
              <a:rPr lang="en-US" sz="3000" dirty="0" err="1" smtClean="0">
                <a:latin typeface="+mn-lt"/>
              </a:rPr>
              <a:t>eBond</a:t>
            </a:r>
            <a:r>
              <a:rPr lang="en-US" sz="3000" dirty="0" smtClean="0">
                <a:latin typeface="+mn-lt"/>
              </a:rPr>
              <a:t> &amp; Surety Subcommittees, other interested parties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Development </a:t>
            </a:r>
            <a:r>
              <a:rPr lang="en-US" sz="3000" dirty="0" smtClean="0">
                <a:latin typeface="+mn-lt"/>
              </a:rPr>
              <a:t>completed </a:t>
            </a:r>
            <a:r>
              <a:rPr lang="en-US" sz="3000" dirty="0" smtClean="0">
                <a:latin typeface="+mn-lt"/>
              </a:rPr>
              <a:t>in November 2014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Deployment in January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2D5F7-E30F-4265-8CC8-FFBBCA64B2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286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eBond</a:t>
            </a:r>
            <a:r>
              <a:rPr lang="en-US" sz="3100" b="1" dirty="0" smtClean="0">
                <a:solidFill>
                  <a:srgbClr val="00133A"/>
                </a:solidFill>
                <a:latin typeface="Georgia" pitchFamily="18" charset="0"/>
              </a:rPr>
              <a:t> </a:t>
            </a:r>
            <a:r>
              <a:rPr lang="en-US" sz="3100" b="1" dirty="0" smtClean="0">
                <a:latin typeface="Georgia" pitchFamily="18" charset="0"/>
              </a:rPr>
              <a:t>Functionality (January 2015)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ACE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STBs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For ACE cargo release entry only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Bonds, Riders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Bond Status Messages to Surety/SNP (Broker)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Bond User interface for CBP users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Bond validations for ACE Cargo Release &amp; ACE Entry Summary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413125"/>
            <a:ext cx="6400800" cy="2759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i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eSTB</a:t>
            </a:r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Process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b="1" dirty="0">
                <a:solidFill>
                  <a:schemeClr val="tx1"/>
                </a:solidFill>
                <a:latin typeface="Georgia" pitchFamily="18" charset="0"/>
              </a:rPr>
              <a:t>How will it work?</a:t>
            </a:r>
          </a:p>
        </p:txBody>
      </p:sp>
      <p:pic>
        <p:nvPicPr>
          <p:cNvPr id="36866" name="Picture 6" descr="Roanoke_NCBFAA_E-Bond_Banner_high-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C1115-1D71-4B6B-985E-213236F38B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3926835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2D5F7-E30F-4265-8CC8-FFBBCA64B2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pic>
        <p:nvPicPr>
          <p:cNvPr id="16386" name="Picture 6" descr="Roanoke_NCBFAA_E-Bond_Banner_high-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286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How will it work?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Transaction Bonds (STBs) – EDI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Transmission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Surety Bond Issuing System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Requires keying data from entry information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ABI software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Direct communication from broker’s ABI to surety/surety agent system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n-lt"/>
              </a:rPr>
              <a:t>Implementation Guide available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/>
              <a:t>© Roanoke Insurance Group Inc. (All Rights Reserved)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1197</Words>
  <Application>Microsoft Office PowerPoint</Application>
  <PresentationFormat>On-screen Show (4:3)</PresentationFormat>
  <Paragraphs>245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Roanoke Trade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Roanoke Insurance Group Inc. – A reliable and accurate source for eBond</dc:title>
  <dc:creator>Roanoke Trade</dc:creator>
  <cp:lastModifiedBy>colleen.clarke</cp:lastModifiedBy>
  <cp:revision>262</cp:revision>
  <dcterms:created xsi:type="dcterms:W3CDTF">2014-03-25T20:29:04Z</dcterms:created>
  <dcterms:modified xsi:type="dcterms:W3CDTF">2014-11-16T17:44:21Z</dcterms:modified>
</cp:coreProperties>
</file>